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77" r:id="rId4"/>
    <p:sldId id="284" r:id="rId5"/>
    <p:sldId id="279" r:id="rId6"/>
    <p:sldId id="285" r:id="rId7"/>
    <p:sldId id="280" r:id="rId8"/>
    <p:sldId id="286" r:id="rId9"/>
    <p:sldId id="289" r:id="rId10"/>
    <p:sldId id="282" r:id="rId11"/>
    <p:sldId id="288" r:id="rId12"/>
    <p:sldId id="273" r:id="rId13"/>
    <p:sldId id="287" r:id="rId14"/>
    <p:sldId id="266" r:id="rId15"/>
    <p:sldId id="290" r:id="rId16"/>
    <p:sldId id="270" r:id="rId17"/>
    <p:sldId id="259"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07"/>
    <p:restoredTop sz="48099"/>
  </p:normalViewPr>
  <p:slideViewPr>
    <p:cSldViewPr snapToGrid="0" snapToObjects="1">
      <p:cViewPr>
        <p:scale>
          <a:sx n="79" d="100"/>
          <a:sy n="79" d="100"/>
        </p:scale>
        <p:origin x="1408" y="-7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D2385-8F7F-2242-8281-9A366618BB5F}" type="datetimeFigureOut">
              <a:rPr lang="de-DE" smtClean="0"/>
              <a:t>10.01.21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FC04-6E23-664B-8252-049B28E9486A}" type="slidenum">
              <a:rPr lang="de-DE" smtClean="0"/>
              <a:t>‹Nr.›</a:t>
            </a:fld>
            <a:endParaRPr lang="de-DE"/>
          </a:p>
        </p:txBody>
      </p:sp>
    </p:spTree>
    <p:extLst>
      <p:ext uri="{BB962C8B-B14F-4D97-AF65-F5344CB8AC3E}">
        <p14:creationId xmlns:p14="http://schemas.microsoft.com/office/powerpoint/2010/main" val="250772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ools.ietf.org/html/rfc6749#section-4.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a:t>
            </a:fld>
            <a:endParaRPr lang="de-DE" dirty="0"/>
          </a:p>
        </p:txBody>
      </p:sp>
    </p:spTree>
    <p:extLst>
      <p:ext uri="{BB962C8B-B14F-4D97-AF65-F5344CB8AC3E}">
        <p14:creationId xmlns:p14="http://schemas.microsoft.com/office/powerpoint/2010/main" val="219112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SF Pro Display" pitchFamily="2" charset="0"/>
                <a:cs typeface="Times New Roman" panose="02020603050405020304" pitchFamily="18" charset="0"/>
              </a:rPr>
              <a:t>Diese</a:t>
            </a:r>
            <a:r>
              <a:rPr lang="de-DE" sz="1200" dirty="0">
                <a:latin typeface="+mn-lt"/>
              </a:rPr>
              <a:t> Folie </a:t>
            </a:r>
            <a:r>
              <a:rPr lang="de-DE" sz="1200" kern="1200" dirty="0">
                <a:solidFill>
                  <a:schemeClr val="tx1"/>
                </a:solidFill>
                <a:latin typeface="+mn-lt"/>
                <a:ea typeface="SF Pro Display" pitchFamily="2" charset="0"/>
                <a:cs typeface="Times New Roman" panose="02020603050405020304" pitchFamily="18" charset="0"/>
              </a:rPr>
              <a:t>dient</a:t>
            </a:r>
            <a:r>
              <a:rPr lang="de-DE" sz="1200" dirty="0">
                <a:latin typeface="+mn-lt"/>
              </a:rPr>
              <a:t> lediglich um an die Konzeption des </a:t>
            </a:r>
            <a:r>
              <a:rPr lang="de-DE" sz="1200" dirty="0" err="1">
                <a:latin typeface="+mn-lt"/>
              </a:rPr>
              <a:t>PoCs</a:t>
            </a:r>
            <a:r>
              <a:rPr lang="de-DE" sz="1200" dirty="0">
                <a:latin typeface="+mn-lt"/>
              </a:rPr>
              <a:t> zu erinnern. Details zur Umsetzung folgen.</a:t>
            </a:r>
          </a:p>
        </p:txBody>
      </p:sp>
      <p:sp>
        <p:nvSpPr>
          <p:cNvPr id="4" name="Foliennummernplatzhalter 3"/>
          <p:cNvSpPr>
            <a:spLocks noGrp="1"/>
          </p:cNvSpPr>
          <p:nvPr>
            <p:ph type="sldNum" sz="quarter" idx="5"/>
          </p:nvPr>
        </p:nvSpPr>
        <p:spPr/>
        <p:txBody>
          <a:bodyPr/>
          <a:lstStyle/>
          <a:p>
            <a:fld id="{1EF8FC04-6E23-664B-8252-049B28E9486A}" type="slidenum">
              <a:rPr lang="de-DE" smtClean="0"/>
              <a:t>10</a:t>
            </a:fld>
            <a:endParaRPr lang="de-DE"/>
          </a:p>
        </p:txBody>
      </p:sp>
    </p:spTree>
    <p:extLst>
      <p:ext uri="{BB962C8B-B14F-4D97-AF65-F5344CB8AC3E}">
        <p14:creationId xmlns:p14="http://schemas.microsoft.com/office/powerpoint/2010/main" val="3218210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Dieser PoC beschäftigt sich damit, zu überprüfen ob man ein Service zum Erstellen und Versenden von Push </a:t>
            </a:r>
            <a:r>
              <a:rPr lang="de-DE" sz="1200" kern="1200" dirty="0" err="1">
                <a:solidFill>
                  <a:schemeClr val="tx1"/>
                </a:solidFill>
                <a:effectLst/>
                <a:latin typeface="+mn-lt"/>
                <a:ea typeface="+mn-ea"/>
                <a:cs typeface="+mn-cs"/>
              </a:rPr>
              <a:t>Notifications</a:t>
            </a:r>
            <a:r>
              <a:rPr lang="de-DE" sz="1200" kern="1200" dirty="0">
                <a:solidFill>
                  <a:schemeClr val="tx1"/>
                </a:solidFill>
                <a:effectLst/>
                <a:latin typeface="+mn-lt"/>
                <a:ea typeface="+mn-ea"/>
                <a:cs typeface="+mn-cs"/>
              </a:rPr>
              <a:t> benutzen kann und welcher Service in Frage kommt. Nach gründlicher Recherche sind wir zum Ergebnis gekommen, Service Worker zu verwenden. Service Worker sind kleine Teile von JavaScript Code, die im Browser des Clients im Hintergrund auf ein Event hören und ggf. Code ausführen, basierend auf dem Event.</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Dies kann in unserem Fall eine Benachrichtigung sein. In unserem Beispiel-Code haben wir einen Service Worker installiert und den Client bei einem Soft-</a:t>
            </a:r>
            <a:r>
              <a:rPr lang="de-DE" sz="1200" kern="1200" dirty="0" err="1">
                <a:solidFill>
                  <a:schemeClr val="tx1"/>
                </a:solidFill>
                <a:effectLst/>
                <a:latin typeface="+mn-lt"/>
                <a:ea typeface="+mn-ea"/>
                <a:cs typeface="+mn-cs"/>
              </a:rPr>
              <a:t>Reload</a:t>
            </a:r>
            <a:r>
              <a:rPr lang="de-DE" sz="1200" kern="1200" dirty="0">
                <a:solidFill>
                  <a:schemeClr val="tx1"/>
                </a:solidFill>
                <a:effectLst/>
                <a:latin typeface="+mn-lt"/>
                <a:ea typeface="+mn-ea"/>
                <a:cs typeface="+mn-cs"/>
              </a:rPr>
              <a:t> der Seite eine Benachrichtigung geschickt. Dies soll keinesfalls die Logik in unserem System simulieren. Dieses kleine Beispiel dient nur zur Demonstration, wie Service Worker auf dem System des Clients installiert werden, welche Prozesse im Hintergrund passieren und welche Möglichkeiten diese Technologie bietet. </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Neben dem Versenden von Push Benachrichtigungen kann man die Applikation auch als Native App auf dem jeweiligen Gerät installieren. Dies funktioniert, in dem man die Files der Applikation im Cache speichert, um Ladezeiten bei erneutem Aufruf der Seite zu minimieren. </a:t>
            </a:r>
          </a:p>
          <a:p>
            <a:r>
              <a:rPr lang="de-DE" sz="1200" kern="1200" dirty="0">
                <a:solidFill>
                  <a:schemeClr val="tx1"/>
                </a:solidFill>
                <a:effectLst/>
                <a:latin typeface="+mn-lt"/>
                <a:ea typeface="+mn-ea"/>
                <a:cs typeface="+mn-cs"/>
              </a:rPr>
              <a:t>Es können auch Daten, beim ersten Aufruf der Seite </a:t>
            </a:r>
            <a:r>
              <a:rPr lang="de-DE" sz="1200" kern="1200" dirty="0" err="1">
                <a:solidFill>
                  <a:schemeClr val="tx1"/>
                </a:solidFill>
                <a:effectLst/>
                <a:latin typeface="+mn-lt"/>
                <a:ea typeface="+mn-ea"/>
                <a:cs typeface="+mn-cs"/>
              </a:rPr>
              <a:t>gefetched</a:t>
            </a:r>
            <a:r>
              <a:rPr lang="de-DE" sz="1200" kern="1200" dirty="0">
                <a:solidFill>
                  <a:schemeClr val="tx1"/>
                </a:solidFill>
                <a:effectLst/>
                <a:latin typeface="+mn-lt"/>
                <a:ea typeface="+mn-ea"/>
                <a:cs typeface="+mn-cs"/>
              </a:rPr>
              <a:t> und </a:t>
            </a:r>
            <a:r>
              <a:rPr lang="de-DE" sz="1200" kern="1200" dirty="0" err="1">
                <a:solidFill>
                  <a:schemeClr val="tx1"/>
                </a:solidFill>
                <a:effectLst/>
                <a:latin typeface="+mn-lt"/>
                <a:ea typeface="+mn-ea"/>
                <a:cs typeface="+mn-cs"/>
              </a:rPr>
              <a:t>gecached</a:t>
            </a:r>
            <a:r>
              <a:rPr lang="de-DE" sz="1200" kern="1200" dirty="0">
                <a:solidFill>
                  <a:schemeClr val="tx1"/>
                </a:solidFill>
                <a:effectLst/>
                <a:latin typeface="+mn-lt"/>
                <a:ea typeface="+mn-ea"/>
                <a:cs typeface="+mn-cs"/>
              </a:rPr>
              <a:t> werden, falls es zu Problem mit der Internetverbindung kommt und man trotzdem mit der App interagieren möchte. Dies Beschreibt im Grunde das Konzept der Progressive Web </a:t>
            </a:r>
            <a:r>
              <a:rPr lang="de-DE" sz="1200" kern="1200" dirty="0" err="1">
                <a:solidFill>
                  <a:schemeClr val="tx1"/>
                </a:solidFill>
                <a:effectLst/>
                <a:latin typeface="+mn-lt"/>
                <a:ea typeface="+mn-ea"/>
                <a:cs typeface="+mn-cs"/>
              </a:rPr>
              <a:t>Applications</a:t>
            </a:r>
            <a:r>
              <a:rPr lang="de-DE" sz="1200" kern="1200" dirty="0">
                <a:solidFill>
                  <a:schemeClr val="tx1"/>
                </a:solidFill>
                <a:effectLst/>
                <a:latin typeface="+mn-lt"/>
                <a:ea typeface="+mn-ea"/>
                <a:cs typeface="+mn-cs"/>
              </a:rPr>
              <a:t> (PWA), bei denen Service Worker eine wesentliche Rolle spielen. </a:t>
            </a:r>
            <a:br>
              <a:rPr lang="de-DE" sz="1200" kern="1200" dirty="0">
                <a:solidFill>
                  <a:schemeClr val="tx1"/>
                </a:solidFill>
                <a:effectLst/>
                <a:latin typeface="+mn-lt"/>
                <a:ea typeface="+mn-ea"/>
                <a:cs typeface="+mn-cs"/>
              </a:rPr>
            </a:b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Allerdings gibt es Nachteile, wenn man Teile dieser Technologien verwenden möchte. Einer dieser Nachteile ist zum Beispiel, dass man Standartmäßig keinen Support für alle Browser bekommt. Zu den Browsern, die die Service Worker unterstützen zählen Firefox, Google Chrome und Opera. Zwar hat Safari den Support für Service Worker in der Zukunft bestätigt, ist es im Moment </a:t>
            </a:r>
            <a:r>
              <a:rPr lang="de-DE" sz="1200" kern="1200" dirty="0">
                <a:solidFill>
                  <a:schemeClr val="tx1"/>
                </a:solidFill>
                <a:latin typeface="+mn-lt"/>
                <a:ea typeface="SF Pro Display" pitchFamily="2" charset="0"/>
                <a:cs typeface="Times New Roman" panose="02020603050405020304" pitchFamily="18" charset="0"/>
              </a:rPr>
              <a:t>schwierig</a:t>
            </a:r>
            <a:r>
              <a:rPr lang="de-DE" sz="1200" kern="1200" dirty="0">
                <a:solidFill>
                  <a:schemeClr val="tx1"/>
                </a:solidFill>
                <a:effectLst/>
                <a:latin typeface="+mn-lt"/>
                <a:ea typeface="+mn-ea"/>
                <a:cs typeface="+mn-cs"/>
              </a:rPr>
              <a:t> diese sowohl für die oben genannten Browser, als auch Safari, zu implementieren. Ein weiterer Nachteil von Service Worker ist, wenn die Applikation auf ständige Kommunikation mit dem Server oder anderen Services angewiesen ist.</a:t>
            </a:r>
          </a:p>
          <a:p>
            <a:r>
              <a:rPr lang="de-DE" sz="1200" kern="1200" dirty="0">
                <a:solidFill>
                  <a:schemeClr val="tx1"/>
                </a:solidFill>
                <a:effectLst/>
                <a:latin typeface="+mn-lt"/>
                <a:ea typeface="+mn-ea"/>
                <a:cs typeface="+mn-cs"/>
              </a:rPr>
              <a:t> </a:t>
            </a:r>
          </a:p>
          <a:p>
            <a:r>
              <a:rPr lang="de-DE" sz="1200" i="1" kern="1200" dirty="0">
                <a:solidFill>
                  <a:schemeClr val="tx1"/>
                </a:solidFill>
                <a:effectLst/>
                <a:latin typeface="+mn-lt"/>
                <a:ea typeface="+mn-ea"/>
                <a:cs typeface="+mn-cs"/>
              </a:rPr>
              <a:t>Zusammengefasst erlauben Service Worker dem Browser einen Schritt näher den Nativen Applikationen zu kommen. Reichhaltiges offline Benutzererlebnis, ständige Aktualisierungen im Hintergrund und Push Benachrichtigungen. All dies sind Merkmale einer Native </a:t>
            </a:r>
            <a:r>
              <a:rPr lang="de-DE" sz="1200" i="1" kern="1200" dirty="0" err="1">
                <a:solidFill>
                  <a:schemeClr val="tx1"/>
                </a:solidFill>
                <a:effectLst/>
                <a:latin typeface="+mn-lt"/>
                <a:ea typeface="+mn-ea"/>
                <a:cs typeface="+mn-cs"/>
              </a:rPr>
              <a:t>Application</a:t>
            </a:r>
            <a:r>
              <a:rPr lang="de-DE" sz="1200" i="1" kern="1200" dirty="0">
                <a:solidFill>
                  <a:schemeClr val="tx1"/>
                </a:solidFill>
                <a:effectLst/>
                <a:latin typeface="+mn-lt"/>
                <a:ea typeface="+mn-ea"/>
                <a:cs typeface="+mn-cs"/>
              </a:rPr>
              <a:t>, die vermehrt im Web eingesetzt werden.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11</a:t>
            </a:fld>
            <a:endParaRPr lang="de-DE"/>
          </a:p>
        </p:txBody>
      </p:sp>
    </p:spTree>
    <p:extLst>
      <p:ext uri="{BB962C8B-B14F-4D97-AF65-F5344CB8AC3E}">
        <p14:creationId xmlns:p14="http://schemas.microsoft.com/office/powerpoint/2010/main" val="425004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Anmerkung: Bei den hier dargestellten Codeblöcken handelt es sich um Pseudocode. Die Anwendungslogik wurde noch nicht realisiert und wird im Zuge der Implementierung weiter ergänzt. </a:t>
            </a:r>
          </a:p>
          <a:p>
            <a:endParaRPr lang="de-DE" sz="1200" dirty="0">
              <a:latin typeface="+mn-lt"/>
            </a:endParaRPr>
          </a:p>
          <a:p>
            <a:r>
              <a:rPr lang="de-DE" sz="1200" dirty="0">
                <a:latin typeface="+mn-lt"/>
              </a:rPr>
              <a:t>Das klar definierte Ziel der Anwendungslogik unseres Systems ist das Finden der bestgeeignetsten Lieder für die anwesenden Gäste. Dieses Ziel wird in zwei Schritten erreicht:</a:t>
            </a:r>
          </a:p>
          <a:p>
            <a:pPr marL="228600" indent="-228600">
              <a:buAutoNum type="arabicPeriod"/>
            </a:pPr>
            <a:r>
              <a:rPr lang="de-DE" sz="1200" dirty="0">
                <a:latin typeface="+mn-lt"/>
              </a:rPr>
              <a:t>Das Werten der Top 50 Songs aller anwesenden Gäste hinsichtlich der Eignung für die jeweilige Veranstaltung</a:t>
            </a:r>
          </a:p>
          <a:p>
            <a:pPr marL="228600" indent="-228600">
              <a:buAutoNum type="arabicPeriod"/>
            </a:pPr>
            <a:r>
              <a:rPr lang="de-DE" sz="1200" dirty="0">
                <a:latin typeface="+mn-lt"/>
              </a:rPr>
              <a:t>Die ergänzende Auswahl weiterer Songs passend zu den Musikgeschmäckern der Gäste sowie den Vorstellungen des Party Hosts</a:t>
            </a:r>
          </a:p>
          <a:p>
            <a:pPr marL="0" indent="0">
              <a:buNone/>
            </a:pPr>
            <a:endParaRPr lang="de-DE" sz="1200" dirty="0">
              <a:latin typeface="+mn-lt"/>
            </a:endParaRPr>
          </a:p>
          <a:p>
            <a:pPr marL="0" indent="0">
              <a:buNone/>
            </a:pPr>
            <a:r>
              <a:rPr lang="de-DE" sz="1200" dirty="0">
                <a:latin typeface="+mn-lt"/>
              </a:rPr>
              <a:t>Zuerst wird dazu ein gewünschtes Audioprofil der Party ermittelt. Sollen die Gäste tanzen? Soll die Musik er ruhig und akustisch oder laut und elektronisch sein? Solche Einschätzungen kann der Host vor Beginn der Party vornehmen und während der laufenden Party anpassen. Angedacht ist später auch die Gäste an dieser Umfrage teil haben zu lassen, im Rahmen dieser Veranstaltung wird diese Implementierung wohl jedoch nicht möglich sein. </a:t>
            </a:r>
          </a:p>
          <a:p>
            <a:pPr marL="0" indent="0">
              <a:buNone/>
            </a:pPr>
            <a:endParaRPr lang="de-DE" sz="1200" dirty="0">
              <a:latin typeface="+mn-lt"/>
            </a:endParaRPr>
          </a:p>
          <a:p>
            <a:pPr marL="0" indent="0">
              <a:buNone/>
            </a:pPr>
            <a:r>
              <a:rPr lang="de-DE" sz="1200" dirty="0">
                <a:latin typeface="+mn-lt"/>
              </a:rPr>
              <a:t>Anhand der Song Votes, sowie der Votes für die Künstler wird in Relationen zur Gesamtzahl der anwesenden Veranstaltungsgäste ein </a:t>
            </a:r>
            <a:r>
              <a:rPr lang="de-DE" sz="1200" dirty="0" err="1">
                <a:latin typeface="+mn-lt"/>
              </a:rPr>
              <a:t>guestPreference</a:t>
            </a:r>
            <a:r>
              <a:rPr lang="de-DE" sz="1200" dirty="0">
                <a:latin typeface="+mn-lt"/>
              </a:rPr>
              <a:t> Score ermittelt. Ist der Score größer als der durchschnittliche </a:t>
            </a:r>
            <a:r>
              <a:rPr lang="de-DE" sz="1200" dirty="0" err="1">
                <a:latin typeface="+mn-lt"/>
              </a:rPr>
              <a:t>guestPreference</a:t>
            </a:r>
            <a:r>
              <a:rPr lang="de-DE" sz="1200" dirty="0">
                <a:latin typeface="+mn-lt"/>
              </a:rPr>
              <a:t> Score so wird das Audio Profil des </a:t>
            </a:r>
            <a:r>
              <a:rPr lang="de-DE" sz="1200" dirty="0" err="1">
                <a:latin typeface="+mn-lt"/>
              </a:rPr>
              <a:t>entsprechnden</a:t>
            </a:r>
            <a:r>
              <a:rPr lang="de-DE" sz="1200" dirty="0">
                <a:latin typeface="+mn-lt"/>
              </a:rPr>
              <a:t> Liedes mit dem der Party verglichen. Es ergibt sich der </a:t>
            </a:r>
            <a:r>
              <a:rPr lang="de-DE" sz="1200" dirty="0" err="1">
                <a:latin typeface="+mn-lt"/>
              </a:rPr>
              <a:t>partyFit</a:t>
            </a:r>
            <a:r>
              <a:rPr lang="de-DE" sz="1200" dirty="0">
                <a:latin typeface="+mn-lt"/>
              </a:rPr>
              <a:t>, ein Sore welcher die Passgenauigkeit des Liedes zu den Wünschen des Veranstalters und der Gäste für diese Party darstellt. </a:t>
            </a:r>
          </a:p>
          <a:p>
            <a:pPr marL="0" indent="0">
              <a:buNone/>
            </a:pPr>
            <a:endParaRPr lang="de-DE" sz="1200" dirty="0">
              <a:latin typeface="+mn-lt"/>
            </a:endParaRPr>
          </a:p>
          <a:p>
            <a:pPr marL="0" indent="0">
              <a:buNone/>
            </a:pPr>
            <a:r>
              <a:rPr lang="de-DE" sz="1200" dirty="0">
                <a:latin typeface="+mn-lt"/>
              </a:rPr>
              <a:t>Geprüft wird dabei zuerst ob der Song explizite Inhalte enthält, obwohl der Veranstalter dies nicht wünscht. Ist dem nicht der Fall, wird geprüft ob die Mindestübereinstimmung in punkto Tanzbarkeit sowie Anteil an Liedern mit bzw. ohne Lyrics gegeben ist. Wünscht der Host lediglich Instrumentalmusik, werden an dieser Stelle bereits jegliche Tracks mit Gesang aussortiert. Im Anschluss wird für die übrig gebliebenen Songs der </a:t>
            </a:r>
            <a:r>
              <a:rPr lang="de-DE" sz="1200" dirty="0" err="1">
                <a:latin typeface="+mn-lt"/>
              </a:rPr>
              <a:t>partyFit</a:t>
            </a:r>
            <a:r>
              <a:rPr lang="de-DE" sz="1200" dirty="0">
                <a:latin typeface="+mn-lt"/>
              </a:rPr>
              <a:t> berechnet. Dazu werden jeweils die Beträge der </a:t>
            </a:r>
            <a:r>
              <a:rPr lang="de-DE" sz="1200" dirty="0" err="1">
                <a:latin typeface="+mn-lt"/>
              </a:rPr>
              <a:t>songProfile</a:t>
            </a:r>
            <a:r>
              <a:rPr lang="de-DE" sz="1200" dirty="0">
                <a:latin typeface="+mn-lt"/>
              </a:rPr>
              <a:t> Werte minus derer des </a:t>
            </a:r>
            <a:r>
              <a:rPr lang="de-DE" sz="1200" dirty="0" err="1">
                <a:latin typeface="+mn-lt"/>
              </a:rPr>
              <a:t>partyProfiles</a:t>
            </a:r>
            <a:r>
              <a:rPr lang="de-DE" sz="1200" dirty="0">
                <a:latin typeface="+mn-lt"/>
              </a:rPr>
              <a:t> errechnet und addiert. Je größer die Übereinstimmung desto kleiner bleibt der Wert des </a:t>
            </a:r>
            <a:r>
              <a:rPr lang="de-DE" sz="1200" dirty="0" err="1">
                <a:latin typeface="+mn-lt"/>
              </a:rPr>
              <a:t>partyFit</a:t>
            </a:r>
            <a:r>
              <a:rPr lang="de-DE" sz="1200" dirty="0">
                <a:latin typeface="+mn-lt"/>
              </a:rPr>
              <a:t> </a:t>
            </a:r>
            <a:r>
              <a:rPr lang="de-DE" sz="1200" dirty="0" err="1">
                <a:latin typeface="+mn-lt"/>
              </a:rPr>
              <a:t>Scores</a:t>
            </a:r>
            <a:r>
              <a:rPr lang="de-DE" sz="1200" dirty="0">
                <a:latin typeface="+mn-lt"/>
              </a:rPr>
              <a:t>. Die hier dargestellten Audio Profile bilden nur einen Teil der tatsächlichen Rechnung ab.</a:t>
            </a:r>
          </a:p>
          <a:p>
            <a:pPr marL="0" indent="0">
              <a:buNone/>
            </a:pPr>
            <a:endParaRPr lang="de-DE" sz="1200" dirty="0">
              <a:latin typeface="+mn-lt"/>
            </a:endParaRPr>
          </a:p>
          <a:p>
            <a:pPr marL="0" indent="0">
              <a:buNone/>
            </a:pPr>
            <a:r>
              <a:rPr lang="de-DE" sz="1200" dirty="0">
                <a:latin typeface="+mn-lt"/>
              </a:rPr>
              <a:t>Um den Rückgabewert zu erhalten, wird der berechnete </a:t>
            </a:r>
            <a:r>
              <a:rPr lang="de-DE" sz="1200" dirty="0" err="1">
                <a:latin typeface="+mn-lt"/>
              </a:rPr>
              <a:t>partyFit</a:t>
            </a:r>
            <a:r>
              <a:rPr lang="de-DE" sz="1200" dirty="0">
                <a:latin typeface="+mn-lt"/>
              </a:rPr>
              <a:t> von 1 abgezogen und mit 100 multipliziert. So kann eine Prozentzahl zurückgegeben werden. Je höher diese ist, desto eher stimmt das Audio Profil des Songs mit dem der Party über ein.</a:t>
            </a:r>
          </a:p>
          <a:p>
            <a:pPr marL="0" indent="0">
              <a:buNone/>
            </a:pPr>
            <a:endParaRPr lang="de-DE" sz="1200" dirty="0">
              <a:latin typeface="+mn-lt"/>
            </a:endParaRPr>
          </a:p>
          <a:p>
            <a:pPr marL="0" indent="0">
              <a:buNone/>
            </a:pPr>
            <a:r>
              <a:rPr lang="de-DE" sz="1200" dirty="0">
                <a:latin typeface="+mn-lt"/>
              </a:rPr>
              <a:t>Die Gesamttauglichkeit des Liedes berechnet sich dann aus dem Durchschnitt des </a:t>
            </a:r>
            <a:r>
              <a:rPr lang="de-DE" sz="1200" dirty="0" err="1">
                <a:latin typeface="+mn-lt"/>
              </a:rPr>
              <a:t>partyFit</a:t>
            </a:r>
            <a:r>
              <a:rPr lang="de-DE" sz="1200" dirty="0">
                <a:latin typeface="+mn-lt"/>
              </a:rPr>
              <a:t> und der </a:t>
            </a:r>
            <a:r>
              <a:rPr lang="de-DE" sz="1200" dirty="0" err="1">
                <a:latin typeface="+mn-lt"/>
              </a:rPr>
              <a:t>guestPreference</a:t>
            </a:r>
            <a:r>
              <a:rPr lang="de-DE" sz="1200" dirty="0">
                <a:latin typeface="+mn-lt"/>
              </a:rPr>
              <a:t>.</a:t>
            </a:r>
          </a:p>
          <a:p>
            <a:pPr marL="0" indent="0">
              <a:buNone/>
            </a:pPr>
            <a:endParaRPr lang="de-DE" sz="1200" dirty="0">
              <a:latin typeface="+mn-lt"/>
            </a:endParaRPr>
          </a:p>
          <a:p>
            <a:pPr marL="0" indent="0">
              <a:buNone/>
            </a:pPr>
            <a:r>
              <a:rPr lang="de-DE" sz="1200" dirty="0">
                <a:latin typeface="+mn-lt"/>
              </a:rPr>
              <a:t>Angedacht ist außerdem ein eigenständiges finden neuer Lieder durch die Anwendung. Dies soll mithilfe des festgelegten Audioprofils der Party sowie den Künstlerpräferenzen der Gäste geschehen. Diese Funktion soll verhindern, dass nicht ausreichend passende Lieder vorhanden sind um die Veranstaltung füllen zu können.</a:t>
            </a:r>
          </a:p>
        </p:txBody>
      </p:sp>
      <p:sp>
        <p:nvSpPr>
          <p:cNvPr id="4" name="Foliennummernplatzhalter 3"/>
          <p:cNvSpPr>
            <a:spLocks noGrp="1"/>
          </p:cNvSpPr>
          <p:nvPr>
            <p:ph type="sldNum" sz="quarter" idx="5"/>
          </p:nvPr>
        </p:nvSpPr>
        <p:spPr/>
        <p:txBody>
          <a:bodyPr/>
          <a:lstStyle/>
          <a:p>
            <a:fld id="{1EF8FC04-6E23-664B-8252-049B28E9486A}" type="slidenum">
              <a:rPr lang="de-DE" smtClean="0"/>
              <a:t>12</a:t>
            </a:fld>
            <a:endParaRPr lang="de-DE"/>
          </a:p>
        </p:txBody>
      </p:sp>
    </p:spTree>
    <p:extLst>
      <p:ext uri="{BB962C8B-B14F-4D97-AF65-F5344CB8AC3E}">
        <p14:creationId xmlns:p14="http://schemas.microsoft.com/office/powerpoint/2010/main" val="1960080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Der </a:t>
            </a:r>
            <a:r>
              <a:rPr lang="de-DE" sz="1200" i="1" dirty="0">
                <a:latin typeface="+mn-lt"/>
              </a:rPr>
              <a:t>New Party Flow </a:t>
            </a:r>
            <a:r>
              <a:rPr lang="de-DE" sz="1200" dirty="0">
                <a:latin typeface="+mn-lt"/>
              </a:rPr>
              <a:t>bildet das Erstellen einer neuen Veranstaltung durch den Host ab. In der aktuellen Implementierung ist keine Anmeldung des Hosts erforderlich. Dies ist der Fokussierung auf andere Aspekte der Entwicklung geschuldet, später aber angedacht. Da dem Host jedoch keine sensiblen Daten zur Verfügung gestellt werden (sondern lediglich eine Liste empfohlener Songs) stellt dies kein Datenschutzproblem dar. Eine Anmeldung würde lediglich den Wechsel zwischen unterschiedlichen Geräten beim Host erleichtern.</a:t>
            </a:r>
          </a:p>
          <a:p>
            <a:endParaRPr lang="de-DE" sz="1200" dirty="0">
              <a:latin typeface="+mn-lt"/>
            </a:endParaRPr>
          </a:p>
          <a:p>
            <a:r>
              <a:rPr lang="de-DE" sz="1200" dirty="0">
                <a:latin typeface="+mn-lt"/>
              </a:rPr>
              <a:t>Zentrale Idee ist, dass der Host nach dem erstellen einer Veranstaltung einen Link (.../</a:t>
            </a:r>
            <a:r>
              <a:rPr lang="de-DE" sz="1200" dirty="0" err="1">
                <a:latin typeface="+mn-lt"/>
              </a:rPr>
              <a:t>parties</a:t>
            </a:r>
            <a:r>
              <a:rPr lang="de-DE" sz="1200" dirty="0">
                <a:latin typeface="+mn-lt"/>
              </a:rPr>
              <a:t>/:</a:t>
            </a:r>
            <a:r>
              <a:rPr lang="de-DE" sz="1200" dirty="0" err="1">
                <a:latin typeface="+mn-lt"/>
              </a:rPr>
              <a:t>partyID</a:t>
            </a:r>
            <a:r>
              <a:rPr lang="de-DE" sz="1200" dirty="0">
                <a:latin typeface="+mn-lt"/>
              </a:rPr>
              <a:t>) zu dieser erhält, den er seinen Gästen zur Verfügung stellen kann. Dies könnte </a:t>
            </a:r>
            <a:r>
              <a:rPr lang="de-DE" sz="1200" kern="1200" dirty="0">
                <a:solidFill>
                  <a:schemeClr val="tx1"/>
                </a:solidFill>
                <a:latin typeface="+mn-lt"/>
                <a:ea typeface="SF Pro Display" pitchFamily="2" charset="0"/>
                <a:cs typeface="Times New Roman" panose="02020603050405020304" pitchFamily="18" charset="0"/>
              </a:rPr>
              <a:t>Beispielsweise</a:t>
            </a:r>
            <a:r>
              <a:rPr lang="de-DE" sz="1200" dirty="0">
                <a:latin typeface="+mn-lt"/>
              </a:rPr>
              <a:t> geschehen, indem er den Link über </a:t>
            </a:r>
            <a:r>
              <a:rPr lang="de-DE" sz="1200" dirty="0" err="1">
                <a:latin typeface="+mn-lt"/>
              </a:rPr>
              <a:t>Social</a:t>
            </a:r>
            <a:r>
              <a:rPr lang="de-DE" sz="1200" dirty="0">
                <a:latin typeface="+mn-lt"/>
              </a:rPr>
              <a:t> Media Kanäle der Veranstaltung publiziert, im Eingangsbereich der Veranstaltung QR Codes platziert oder NFC Chips in den Eintrittskarten verarbeitet. Das Interface des Hosts wird dann mit jeder Anmeldung aktualisiert. Ein </a:t>
            </a:r>
            <a:r>
              <a:rPr lang="de-DE" sz="1200" dirty="0" err="1">
                <a:latin typeface="+mn-lt"/>
              </a:rPr>
              <a:t>GuestCount</a:t>
            </a:r>
            <a:r>
              <a:rPr lang="de-DE" sz="1200" dirty="0">
                <a:latin typeface="+mn-lt"/>
              </a:rPr>
              <a:t> zeigt die Anzahl bereits angemeldeter Partygäste, die Liste von Liedern die zu spielende Musik.</a:t>
            </a:r>
          </a:p>
        </p:txBody>
      </p:sp>
      <p:sp>
        <p:nvSpPr>
          <p:cNvPr id="4" name="Foliennummernplatzhalter 3"/>
          <p:cNvSpPr>
            <a:spLocks noGrp="1"/>
          </p:cNvSpPr>
          <p:nvPr>
            <p:ph type="sldNum" sz="quarter" idx="5"/>
          </p:nvPr>
        </p:nvSpPr>
        <p:spPr/>
        <p:txBody>
          <a:bodyPr/>
          <a:lstStyle/>
          <a:p>
            <a:fld id="{1EF8FC04-6E23-664B-8252-049B28E9486A}" type="slidenum">
              <a:rPr lang="de-DE" smtClean="0"/>
              <a:t>13</a:t>
            </a:fld>
            <a:endParaRPr lang="de-DE"/>
          </a:p>
        </p:txBody>
      </p:sp>
    </p:spTree>
    <p:extLst>
      <p:ext uri="{BB962C8B-B14F-4D97-AF65-F5344CB8AC3E}">
        <p14:creationId xmlns:p14="http://schemas.microsoft.com/office/powerpoint/2010/main" val="3902424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Der </a:t>
            </a:r>
            <a:r>
              <a:rPr lang="de-DE" sz="1200" i="1" dirty="0">
                <a:latin typeface="+mn-lt"/>
              </a:rPr>
              <a:t>New Guest Flow </a:t>
            </a:r>
            <a:r>
              <a:rPr lang="de-DE" sz="1200" dirty="0">
                <a:latin typeface="+mn-lt"/>
              </a:rPr>
              <a:t>ist der zentrale Aspekt unseres Systems. Es handelt sich bei dem hier aufgezeigten Interaktionsmodell um den Systemablauf, der bei der Anmeldung jedes neuen Gastes ausgeführt wird. Zentrales Designziel war es hierbei die benötigten Interaktionsschritte des Gastes so gering wie möglich zu halten. Eine Wahl der zu registrierenden Party wird dem Gast durch den direkten Link des Hosts erspart. Er kann sofort mit der Registrierung über Spotify beginnen. Diese wurde über einen </a:t>
            </a:r>
            <a:r>
              <a:rPr lang="de-DE" sz="1200" dirty="0" err="1">
                <a:latin typeface="+mn-lt"/>
              </a:rPr>
              <a:t>Inital</a:t>
            </a:r>
            <a:r>
              <a:rPr lang="de-DE" sz="1200" dirty="0">
                <a:latin typeface="+mn-lt"/>
              </a:rPr>
              <a:t> Grant realisiert und ermöglicht, bei den meisten Geräteklassen, dass die Anmeldedaten übernommen werden, sollte auf einem Gerät bereits ein Nutzer bei Spotify angemeldet sein.</a:t>
            </a:r>
          </a:p>
          <a:p>
            <a:endParaRPr lang="de-DE" sz="1200" dirty="0">
              <a:latin typeface="+mn-lt"/>
            </a:endParaRPr>
          </a:p>
          <a:p>
            <a:r>
              <a:rPr lang="de-DE" sz="1200" dirty="0">
                <a:latin typeface="+mn-lt"/>
              </a:rPr>
              <a:t>Nachdem das Token an den Client zurückgegeben wurde führt dieser automatisch eine Weiterleitung an den Server aus. Ein direktes Senden des Tokens an den Server ist nicht möglich, da das Token von Spotify im Hash Fragment der URL gesendet wird. Dieses lässt sich lediglich im Browser des Clients auslesen. Auf dem Server werden von der Spotify API die 50 Top Tracks sowie die 50 Top </a:t>
            </a:r>
            <a:r>
              <a:rPr lang="de-DE" sz="1200" dirty="0" err="1">
                <a:latin typeface="+mn-lt"/>
              </a:rPr>
              <a:t>Artists</a:t>
            </a:r>
            <a:r>
              <a:rPr lang="de-DE" sz="1200" dirty="0">
                <a:latin typeface="+mn-lt"/>
              </a:rPr>
              <a:t> des jeweiligen Users in den letzten drei Monaten erfragt und im JSON Format zurückgegeben. Die weiteren Abläufe werden asynchron ausgeführt, da sie in Abhängigkeit der von Spotify zurückgelieferten Daten stehen. </a:t>
            </a:r>
          </a:p>
          <a:p>
            <a:endParaRPr lang="de-DE" sz="1200" dirty="0">
              <a:latin typeface="+mn-lt"/>
            </a:endParaRPr>
          </a:p>
          <a:p>
            <a:r>
              <a:rPr lang="de-DE" sz="1200" dirty="0">
                <a:latin typeface="+mn-lt"/>
              </a:rPr>
              <a:t>Nach Erhalt der Daten von Spotify werden diese der Veranstaltung zugeordnet. Es wird ein neues Ranking der bestgeeignetsten Lieder erstellt und in </a:t>
            </a:r>
            <a:r>
              <a:rPr lang="de-DE" sz="1200" dirty="0" err="1">
                <a:latin typeface="+mn-lt"/>
              </a:rPr>
              <a:t>mongoDB</a:t>
            </a:r>
            <a:r>
              <a:rPr lang="de-DE" sz="1200" dirty="0">
                <a:latin typeface="+mn-lt"/>
              </a:rPr>
              <a:t> gespeichert. Parallel wird dem Gast eine Liste seiner aktuellen Top 10 Songs angezeigt und ihm wird für die Anmeldung gedankt. Die Interaktion des Hosts, die zur Anmeldung nötig ist, ist an dieser Stelle (nach einem </a:t>
            </a:r>
            <a:r>
              <a:rPr lang="de-DE" sz="1200" dirty="0" err="1">
                <a:latin typeface="+mn-lt"/>
              </a:rPr>
              <a:t>Tap</a:t>
            </a:r>
            <a:r>
              <a:rPr lang="de-DE" sz="1200" dirty="0">
                <a:latin typeface="+mn-lt"/>
              </a:rPr>
              <a:t>!) beendet. Die Entscheidung den User kurz warten zu lassen und diesem nicht bereits nach erfolgreicher Authentisierung eine </a:t>
            </a:r>
            <a:r>
              <a:rPr lang="de-DE" sz="1200" dirty="0" err="1">
                <a:latin typeface="+mn-lt"/>
              </a:rPr>
              <a:t>Success</a:t>
            </a:r>
            <a:r>
              <a:rPr lang="de-DE" sz="1200" dirty="0">
                <a:latin typeface="+mn-lt"/>
              </a:rPr>
              <a:t> Message anzuzeigen wurde zugunsten einer geringeren </a:t>
            </a:r>
            <a:r>
              <a:rPr lang="de-DE" sz="1200" i="1" dirty="0">
                <a:latin typeface="+mn-lt"/>
              </a:rPr>
              <a:t>Black Box Wirkung </a:t>
            </a:r>
            <a:r>
              <a:rPr lang="de-DE" sz="1200" dirty="0">
                <a:latin typeface="+mn-lt"/>
              </a:rPr>
              <a:t>getroffen. Durch das anzeigen der Top 10 Songs des Nutzers wird das Vertrauen in die Anwendung erheblich gestärkt und der Nutzer weiß, dass diese wirklich seine Musikvorlieben erkannt hat.</a:t>
            </a:r>
          </a:p>
          <a:p>
            <a:endParaRPr lang="de-DE" sz="1200" dirty="0">
              <a:latin typeface="+mn-lt"/>
            </a:endParaRPr>
          </a:p>
          <a:p>
            <a:r>
              <a:rPr lang="de-DE" sz="1200" dirty="0">
                <a:latin typeface="+mn-lt"/>
              </a:rPr>
              <a:t>Nach dem aktualisieren der Datenbank wird das Interface des Hosts ebenfalls aktualisiert und zeigt nun die neuberechnete Liederliste an. Dem Host Client wird dazu eine neue JSON Datei zur Verfügung gestellt.</a:t>
            </a:r>
          </a:p>
          <a:p>
            <a:endParaRPr lang="de-DE" sz="1200" dirty="0">
              <a:latin typeface="+mn-lt"/>
            </a:endParaRPr>
          </a:p>
          <a:p>
            <a:endParaRPr lang="de-DE" sz="1200" dirty="0">
              <a:latin typeface="+mn-lt"/>
            </a:endParaRPr>
          </a:p>
          <a:p>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14</a:t>
            </a:fld>
            <a:endParaRPr lang="de-DE"/>
          </a:p>
        </p:txBody>
      </p:sp>
    </p:spTree>
    <p:extLst>
      <p:ext uri="{BB962C8B-B14F-4D97-AF65-F5344CB8AC3E}">
        <p14:creationId xmlns:p14="http://schemas.microsoft.com/office/powerpoint/2010/main" val="1035721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Ein erster vertikaler Prototyp wurde entwickelt und zu Testzwecken ebenfalls bereits </a:t>
            </a:r>
            <a:r>
              <a:rPr lang="de-DE" sz="1200" dirty="0" err="1">
                <a:latin typeface="+mn-lt"/>
              </a:rPr>
              <a:t>deployed</a:t>
            </a:r>
            <a:r>
              <a:rPr lang="de-DE" sz="1200" dirty="0">
                <a:latin typeface="+mn-lt"/>
              </a:rPr>
              <a:t>. Der Prototyp deckt den New Guest Flow (vorherige Folie) ab, welcher als zentraler Aspekt der Anwendung ausgemacht wurde. </a:t>
            </a:r>
          </a:p>
          <a:p>
            <a:endParaRPr lang="de-DE" sz="1200" dirty="0">
              <a:latin typeface="+mn-lt"/>
            </a:endParaRPr>
          </a:p>
          <a:p>
            <a:r>
              <a:rPr lang="de-DE" sz="1200" dirty="0">
                <a:latin typeface="+mn-lt"/>
              </a:rPr>
              <a:t>Das </a:t>
            </a:r>
            <a:r>
              <a:rPr lang="de-DE" sz="1200" dirty="0" err="1">
                <a:latin typeface="+mn-lt"/>
              </a:rPr>
              <a:t>Deployment</a:t>
            </a:r>
            <a:r>
              <a:rPr lang="de-DE" sz="1200" dirty="0">
                <a:latin typeface="+mn-lt"/>
              </a:rPr>
              <a:t> läuft über </a:t>
            </a:r>
            <a:r>
              <a:rPr lang="de-DE" sz="1200" dirty="0" err="1">
                <a:latin typeface="+mn-lt"/>
              </a:rPr>
              <a:t>Heroku</a:t>
            </a:r>
            <a:r>
              <a:rPr lang="de-DE" sz="1200" dirty="0">
                <a:latin typeface="+mn-lt"/>
              </a:rPr>
              <a:t> wobei der Client in einem vom Server unabhängigen </a:t>
            </a:r>
            <a:r>
              <a:rPr lang="de-DE" sz="1200" dirty="0" err="1">
                <a:latin typeface="+mn-lt"/>
              </a:rPr>
              <a:t>Dyno</a:t>
            </a:r>
            <a:r>
              <a:rPr lang="de-DE" sz="1200" dirty="0">
                <a:latin typeface="+mn-lt"/>
              </a:rPr>
              <a:t> läuft. Die Datenbank wird über MongoDB Atlas bereitgestellt. Für ein späteres </a:t>
            </a:r>
            <a:r>
              <a:rPr lang="de-DE" sz="1200" dirty="0" err="1">
                <a:latin typeface="+mn-lt"/>
              </a:rPr>
              <a:t>Production-Deployment</a:t>
            </a:r>
            <a:r>
              <a:rPr lang="de-DE" sz="1200" dirty="0">
                <a:latin typeface="+mn-lt"/>
              </a:rPr>
              <a:t> wäre ein Umstieg auf Docker Container und </a:t>
            </a:r>
            <a:r>
              <a:rPr lang="de-DE" sz="1200" dirty="0" err="1">
                <a:latin typeface="+mn-lt"/>
              </a:rPr>
              <a:t>Kubernetes</a:t>
            </a:r>
            <a:r>
              <a:rPr lang="de-DE" sz="1200" dirty="0">
                <a:latin typeface="+mn-lt"/>
              </a:rPr>
              <a:t> denkbar, wobei auch die aktuelle Infrastruktur problemlos skalierbar wäre.</a:t>
            </a:r>
          </a:p>
          <a:p>
            <a:endParaRPr lang="de-DE" sz="1200" dirty="0">
              <a:latin typeface="+mn-lt"/>
            </a:endParaRPr>
          </a:p>
          <a:p>
            <a:r>
              <a:rPr lang="de-DE" sz="1200" dirty="0">
                <a:latin typeface="+mn-lt"/>
              </a:rPr>
              <a:t>Bei der Entwicklung des Prototypens wurde insbesondere Wert auf die Vollständigkeit der Architektur gelegt. Alle </a:t>
            </a:r>
            <a:r>
              <a:rPr lang="de-DE" sz="1200" dirty="0" err="1">
                <a:latin typeface="+mn-lt"/>
              </a:rPr>
              <a:t>Routes</a:t>
            </a:r>
            <a:r>
              <a:rPr lang="de-DE" sz="1200" dirty="0">
                <a:latin typeface="+mn-lt"/>
              </a:rPr>
              <a:t> der Anwendung werden bereits abgedeckt. Noch nicht vollständig umgesetzt wurde jedoch das Frontend beider Clients sowie der Auswahl</a:t>
            </a:r>
            <a:r>
              <a:rPr lang="de-DE" sz="1200" b="0" i="0" u="none" strike="noStrike" kern="1200" dirty="0">
                <a:solidFill>
                  <a:schemeClr val="tx1"/>
                </a:solidFill>
                <a:effectLst/>
                <a:latin typeface="+mn-lt"/>
                <a:ea typeface="+mn-ea"/>
                <a:cs typeface="+mn-cs"/>
              </a:rPr>
              <a:t>algorithmus zur Bestimmung</a:t>
            </a:r>
            <a:r>
              <a:rPr lang="de-DE" sz="1200" dirty="0">
                <a:latin typeface="+mn-lt"/>
              </a:rPr>
              <a:t> der richtigen Songs.</a:t>
            </a:r>
          </a:p>
          <a:p>
            <a:endParaRPr lang="de-DE" sz="1200" dirty="0">
              <a:latin typeface="+mn-lt"/>
            </a:endParaRPr>
          </a:p>
          <a:p>
            <a:r>
              <a:rPr lang="de-DE" sz="1200" u="sng" dirty="0">
                <a:latin typeface="+mn-lt"/>
              </a:rPr>
              <a:t>Erläuterungen zum aktuellen Stand beim Frontend:</a:t>
            </a:r>
          </a:p>
          <a:p>
            <a:r>
              <a:rPr lang="de-DE" sz="1200" kern="1200" dirty="0">
                <a:solidFill>
                  <a:schemeClr val="tx1"/>
                </a:solidFill>
                <a:effectLst/>
                <a:latin typeface="+mn-lt"/>
                <a:ea typeface="+mn-ea"/>
                <a:cs typeface="+mn-cs"/>
              </a:rPr>
              <a:t>In der App wird zwischen Guest und Host unterschieden. Im Frontend wird dies mit durch zwei Buttons gekennzeichnet. Mit dem grünen Button verbindet man sich mit seinem Spotify Account. Es wird ein </a:t>
            </a:r>
            <a:r>
              <a:rPr lang="de-DE" sz="1200" kern="1200" dirty="0">
                <a:solidFill>
                  <a:schemeClr val="tx1"/>
                </a:solidFill>
                <a:latin typeface="+mn-lt"/>
                <a:ea typeface="SF Pro Display" pitchFamily="2" charset="0"/>
                <a:cs typeface="Times New Roman" panose="02020603050405020304" pitchFamily="18" charset="0"/>
              </a:rPr>
              <a:t>Redirect</a:t>
            </a:r>
            <a:r>
              <a:rPr lang="de-DE" sz="1200" kern="1200" dirty="0">
                <a:solidFill>
                  <a:schemeClr val="tx1"/>
                </a:solidFill>
                <a:effectLst/>
                <a:latin typeface="+mn-lt"/>
                <a:ea typeface="+mn-ea"/>
                <a:cs typeface="+mn-cs"/>
              </a:rPr>
              <a:t> zu Spotify gemacht und der User wird authentisiert. Nach erfolgreichen Authentisierung wird der User weitergeleitet und ihm werden Lieder angezeigt, die der Liste des Hosts hinzugefügt wurden. Dabei wird ein Request zum Server gemacht und ein neuer User der Liste hinzugefügt. Im Backend wird nur der User Count erhöht. Mit dem Token von der Authentisierung, schickt das Backend eine Anfrage an Spotify mit den Lieblingsliedern des Users. </a:t>
            </a: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Im nächsten Schritt wird das Backend um die Funktionen erweitert um die Liste für den Host zu manipulieren. Außerdem soll die Anfrage per Push </a:t>
            </a:r>
            <a:r>
              <a:rPr lang="de-DE" sz="1200" kern="1200" dirty="0" err="1">
                <a:solidFill>
                  <a:schemeClr val="tx1"/>
                </a:solidFill>
                <a:effectLst/>
                <a:latin typeface="+mn-lt"/>
                <a:ea typeface="+mn-ea"/>
                <a:cs typeface="+mn-cs"/>
              </a:rPr>
              <a:t>Notifications</a:t>
            </a:r>
            <a:r>
              <a:rPr lang="de-DE" sz="1200" kern="1200" dirty="0">
                <a:solidFill>
                  <a:schemeClr val="tx1"/>
                </a:solidFill>
                <a:effectLst/>
                <a:latin typeface="+mn-lt"/>
                <a:ea typeface="+mn-ea"/>
                <a:cs typeface="+mn-cs"/>
              </a:rPr>
              <a:t> vom Host </a:t>
            </a:r>
            <a:r>
              <a:rPr lang="de-DE" sz="1200" kern="1200" dirty="0" err="1">
                <a:solidFill>
                  <a:schemeClr val="tx1"/>
                </a:solidFill>
                <a:effectLst/>
                <a:latin typeface="+mn-lt"/>
                <a:ea typeface="+mn-ea"/>
                <a:cs typeface="+mn-cs"/>
              </a:rPr>
              <a:t>and</a:t>
            </a:r>
            <a:r>
              <a:rPr lang="de-DE" sz="1200" kern="1200" dirty="0">
                <a:solidFill>
                  <a:schemeClr val="tx1"/>
                </a:solidFill>
                <a:effectLst/>
                <a:latin typeface="+mn-lt"/>
                <a:ea typeface="+mn-ea"/>
                <a:cs typeface="+mn-cs"/>
              </a:rPr>
              <a:t> die Guests verteilt werden, ob den Guests die gespielte Musik gefällt. </a:t>
            </a:r>
          </a:p>
          <a:p>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15</a:t>
            </a:fld>
            <a:endParaRPr lang="de-DE"/>
          </a:p>
        </p:txBody>
      </p:sp>
    </p:spTree>
    <p:extLst>
      <p:ext uri="{BB962C8B-B14F-4D97-AF65-F5344CB8AC3E}">
        <p14:creationId xmlns:p14="http://schemas.microsoft.com/office/powerpoint/2010/main" val="1177643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SF Compact Display" panose="020B0504030202060204" pitchFamily="34" charset="77"/>
              </a:rPr>
              <a:t>Für das nächste Audit planen wir unser Frontend zu überarbeiten sowie die Anwendungslogik vollständig zu implementieren.</a:t>
            </a:r>
          </a:p>
          <a:p>
            <a:endParaRPr lang="de-DE" sz="1200" dirty="0">
              <a:latin typeface="SF Compact Display" panose="020B0504030202060204" pitchFamily="34" charset="77"/>
            </a:endParaRPr>
          </a:p>
          <a:p>
            <a:r>
              <a:rPr lang="de-DE" sz="1200" dirty="0">
                <a:latin typeface="SF Compact Display" panose="020B0504030202060204" pitchFamily="34" charset="77"/>
              </a:rPr>
              <a:t>Bei der </a:t>
            </a:r>
            <a:r>
              <a:rPr lang="de-DE" sz="1200" kern="1200" dirty="0">
                <a:solidFill>
                  <a:schemeClr val="tx1"/>
                </a:solidFill>
                <a:latin typeface="SF Compact Display" panose="020B0504030202060204" pitchFamily="34" charset="77"/>
                <a:ea typeface="SF Pro Display" pitchFamily="2" charset="0"/>
                <a:cs typeface="Times New Roman" panose="02020603050405020304" pitchFamily="18" charset="0"/>
              </a:rPr>
              <a:t>Überarbeitung</a:t>
            </a:r>
            <a:r>
              <a:rPr lang="de-DE" sz="1200" dirty="0">
                <a:latin typeface="SF Compact Display" panose="020B0504030202060204" pitchFamily="34" charset="77"/>
              </a:rPr>
              <a:t> des </a:t>
            </a:r>
            <a:r>
              <a:rPr lang="de-DE" sz="1200" dirty="0" err="1">
                <a:latin typeface="SF Compact Display" panose="020B0504030202060204" pitchFamily="34" charset="77"/>
              </a:rPr>
              <a:t>Frontends</a:t>
            </a:r>
            <a:r>
              <a:rPr lang="de-DE" sz="1200" dirty="0">
                <a:latin typeface="SF Compact Display" panose="020B0504030202060204" pitchFamily="34" charset="77"/>
              </a:rPr>
              <a:t> ist das Hauptziel dem mobile-first Approach des Gast Interfaces noch mehr Geltung zu tragen und diesen noch konsequenter umzusetzen. Beim Interface des Hosts hingegen ist von einer Nutzung auf größeren Geräten auszugehen. Hier muss das Frontend noch vollständig entworfen werden.</a:t>
            </a:r>
          </a:p>
          <a:p>
            <a:endParaRPr lang="de-DE" sz="1200" dirty="0">
              <a:latin typeface="SF Compact Display" panose="020B0504030202060204" pitchFamily="34" charset="77"/>
            </a:endParaRPr>
          </a:p>
          <a:p>
            <a:r>
              <a:rPr lang="de-DE" sz="1200" dirty="0">
                <a:latin typeface="SF Compact Display" panose="020B0504030202060204" pitchFamily="34" charset="77"/>
              </a:rPr>
              <a:t>Für die Umsetzung der Anwendungslogik müssen zuerst weitere API Abfragen getätigt werden um die Songdaten in der DB um solche bezüglich der Audioinformationen anzureichern. Diese werden dann kombiniert mit den Votes der User genutzt um über passende Musik für die Veranstaltung zu entscheiden.</a:t>
            </a:r>
          </a:p>
        </p:txBody>
      </p:sp>
      <p:sp>
        <p:nvSpPr>
          <p:cNvPr id="4" name="Foliennummernplatzhalter 3"/>
          <p:cNvSpPr>
            <a:spLocks noGrp="1"/>
          </p:cNvSpPr>
          <p:nvPr>
            <p:ph type="sldNum" sz="quarter" idx="5"/>
          </p:nvPr>
        </p:nvSpPr>
        <p:spPr/>
        <p:txBody>
          <a:bodyPr/>
          <a:lstStyle/>
          <a:p>
            <a:fld id="{1EF8FC04-6E23-664B-8252-049B28E9486A}" type="slidenum">
              <a:rPr lang="de-DE" smtClean="0"/>
              <a:t>16</a:t>
            </a:fld>
            <a:endParaRPr lang="de-DE"/>
          </a:p>
        </p:txBody>
      </p:sp>
    </p:spTree>
    <p:extLst>
      <p:ext uri="{BB962C8B-B14F-4D97-AF65-F5344CB8AC3E}">
        <p14:creationId xmlns:p14="http://schemas.microsoft.com/office/powerpoint/2010/main" val="1768223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SF Compact Display" panose="020B0504030202060204" pitchFamily="34" charset="77"/>
              </a:rPr>
              <a:t>In diesem Sinne </a:t>
            </a:r>
            <a:r>
              <a:rPr lang="de-DE" sz="1200" kern="1200" dirty="0">
                <a:solidFill>
                  <a:schemeClr val="tx1"/>
                </a:solidFill>
                <a:latin typeface="SF Compact Display" panose="020B0504030202060204" pitchFamily="34" charset="77"/>
                <a:ea typeface="SF Pro Display" pitchFamily="2" charset="0"/>
                <a:cs typeface="Times New Roman" panose="02020603050405020304" pitchFamily="18" charset="0"/>
              </a:rPr>
              <a:t>werden</a:t>
            </a:r>
            <a:r>
              <a:rPr lang="de-DE" sz="1200" dirty="0">
                <a:latin typeface="SF Compact Display" panose="020B0504030202060204" pitchFamily="34" charset="77"/>
              </a:rPr>
              <a:t> wir weiter mit Hochdruck an der Realisierung unseres Projektes arbeiten um zukünftig nur noch gute Musik auf Partys hören zu müssen 😉</a:t>
            </a:r>
          </a:p>
        </p:txBody>
      </p:sp>
      <p:sp>
        <p:nvSpPr>
          <p:cNvPr id="4" name="Foliennummernplatzhalter 3"/>
          <p:cNvSpPr>
            <a:spLocks noGrp="1"/>
          </p:cNvSpPr>
          <p:nvPr>
            <p:ph type="sldNum" sz="quarter" idx="5"/>
          </p:nvPr>
        </p:nvSpPr>
        <p:spPr/>
        <p:txBody>
          <a:bodyPr/>
          <a:lstStyle/>
          <a:p>
            <a:fld id="{1EF8FC04-6E23-664B-8252-049B28E9486A}" type="slidenum">
              <a:rPr lang="de-DE" smtClean="0"/>
              <a:t>17</a:t>
            </a:fld>
            <a:endParaRPr lang="de-DE"/>
          </a:p>
        </p:txBody>
      </p:sp>
    </p:spTree>
    <p:extLst>
      <p:ext uri="{BB962C8B-B14F-4D97-AF65-F5344CB8AC3E}">
        <p14:creationId xmlns:p14="http://schemas.microsoft.com/office/powerpoint/2010/main" val="36258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2</a:t>
            </a:fld>
            <a:endParaRPr lang="de-DE" dirty="0"/>
          </a:p>
        </p:txBody>
      </p:sp>
    </p:spTree>
    <p:extLst>
      <p:ext uri="{BB962C8B-B14F-4D97-AF65-F5344CB8AC3E}">
        <p14:creationId xmlns:p14="http://schemas.microsoft.com/office/powerpoint/2010/main" val="83301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SF Pro Display" pitchFamily="2" charset="0"/>
                <a:cs typeface="Times New Roman" panose="02020603050405020304" pitchFamily="18" charset="0"/>
              </a:rPr>
              <a:t>Diese</a:t>
            </a:r>
            <a:r>
              <a:rPr lang="de-DE" sz="1200" dirty="0">
                <a:latin typeface="+mn-lt"/>
              </a:rPr>
              <a:t> Folie </a:t>
            </a:r>
            <a:r>
              <a:rPr lang="de-DE" sz="1200" kern="1200" dirty="0">
                <a:solidFill>
                  <a:schemeClr val="tx1"/>
                </a:solidFill>
                <a:latin typeface="+mn-lt"/>
                <a:ea typeface="SF Pro Display" pitchFamily="2" charset="0"/>
                <a:cs typeface="Times New Roman" panose="02020603050405020304" pitchFamily="18" charset="0"/>
              </a:rPr>
              <a:t>dient</a:t>
            </a:r>
            <a:r>
              <a:rPr lang="de-DE" sz="1200" dirty="0">
                <a:latin typeface="+mn-lt"/>
              </a:rPr>
              <a:t> lediglich um an die Konzeption des </a:t>
            </a:r>
            <a:r>
              <a:rPr lang="de-DE" sz="1200" dirty="0" err="1">
                <a:latin typeface="+mn-lt"/>
              </a:rPr>
              <a:t>PoCs</a:t>
            </a:r>
            <a:r>
              <a:rPr lang="de-DE" sz="1200" dirty="0">
                <a:latin typeface="+mn-lt"/>
              </a:rPr>
              <a:t> zu erinnern. Details zur Umsetzung folgen.</a:t>
            </a:r>
          </a:p>
        </p:txBody>
      </p:sp>
      <p:sp>
        <p:nvSpPr>
          <p:cNvPr id="4" name="Foliennummernplatzhalter 3"/>
          <p:cNvSpPr>
            <a:spLocks noGrp="1"/>
          </p:cNvSpPr>
          <p:nvPr>
            <p:ph type="sldNum" sz="quarter" idx="5"/>
          </p:nvPr>
        </p:nvSpPr>
        <p:spPr/>
        <p:txBody>
          <a:bodyPr/>
          <a:lstStyle/>
          <a:p>
            <a:fld id="{1EF8FC04-6E23-664B-8252-049B28E9486A}" type="slidenum">
              <a:rPr lang="de-DE" smtClean="0"/>
              <a:t>3</a:t>
            </a:fld>
            <a:endParaRPr lang="de-DE"/>
          </a:p>
        </p:txBody>
      </p:sp>
    </p:spTree>
    <p:extLst>
      <p:ext uri="{BB962C8B-B14F-4D97-AF65-F5344CB8AC3E}">
        <p14:creationId xmlns:p14="http://schemas.microsoft.com/office/powerpoint/2010/main" val="261803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25000"/>
              </a:lnSpc>
            </a:pPr>
            <a:r>
              <a:rPr lang="de-DE" sz="1200" dirty="0">
                <a:latin typeface="+mn-lt"/>
                <a:ea typeface="SF Pro Display" pitchFamily="2" charset="0"/>
                <a:cs typeface="Times New Roman" panose="02020603050405020304" pitchFamily="18" charset="0"/>
              </a:rPr>
              <a:t>Die Authentisierung unserer Nutzer bei Spotify wird mit dem in RFC 6749 (</a:t>
            </a:r>
            <a:r>
              <a:rPr lang="de-DE" sz="1200" dirty="0">
                <a:latin typeface="+mn-lt"/>
                <a:ea typeface="SF Pro Display" pitchFamily="2" charset="0"/>
                <a:cs typeface="Times New Roman" panose="02020603050405020304" pitchFamily="18" charset="0"/>
                <a:hlinkClick r:id="rId3"/>
              </a:rPr>
              <a:t>http://tools.ietf.org/html/rfc6749#section-4.2</a:t>
            </a:r>
            <a:r>
              <a:rPr lang="de-DE" sz="1200" dirty="0">
                <a:latin typeface="+mn-lt"/>
                <a:ea typeface="SF Pro Display" pitchFamily="2" charset="0"/>
                <a:cs typeface="Times New Roman" panose="02020603050405020304" pitchFamily="18" charset="0"/>
              </a:rPr>
              <a:t>) spezifizierten </a:t>
            </a:r>
            <a:r>
              <a:rPr lang="de-DE" sz="1200" i="1" dirty="0" err="1">
                <a:latin typeface="+mn-lt"/>
                <a:ea typeface="SF Pro Display" pitchFamily="2" charset="0"/>
                <a:cs typeface="Times New Roman" panose="02020603050405020304" pitchFamily="18" charset="0"/>
              </a:rPr>
              <a:t>Implicit</a:t>
            </a:r>
            <a:r>
              <a:rPr lang="de-DE" sz="1200" i="1" dirty="0">
                <a:latin typeface="+mn-lt"/>
                <a:ea typeface="SF Pro Display" pitchFamily="2" charset="0"/>
                <a:cs typeface="Times New Roman" panose="02020603050405020304" pitchFamily="18" charset="0"/>
              </a:rPr>
              <a:t> Grant</a:t>
            </a:r>
            <a:r>
              <a:rPr lang="de-DE" sz="1200" dirty="0">
                <a:latin typeface="+mn-lt"/>
                <a:ea typeface="SF Pro Display" pitchFamily="2" charset="0"/>
                <a:cs typeface="Times New Roman" panose="02020603050405020304" pitchFamily="18" charset="0"/>
              </a:rPr>
              <a:t> realisiert. Dieser bietet eine leichtgewichtige und gleichzeitig nutzerfreundliche Möglichkeit der Anmeldung für unseren Service. Der </a:t>
            </a:r>
            <a:r>
              <a:rPr lang="de-DE" sz="1200" i="1" dirty="0" err="1">
                <a:latin typeface="+mn-lt"/>
                <a:ea typeface="SF Pro Display" pitchFamily="2" charset="0"/>
                <a:cs typeface="Times New Roman" panose="02020603050405020304" pitchFamily="18" charset="0"/>
              </a:rPr>
              <a:t>Implicit</a:t>
            </a:r>
            <a:r>
              <a:rPr lang="de-DE" sz="1200" i="1" dirty="0">
                <a:latin typeface="+mn-lt"/>
                <a:ea typeface="SF Pro Display" pitchFamily="2" charset="0"/>
                <a:cs typeface="Times New Roman" panose="02020603050405020304" pitchFamily="18" charset="0"/>
              </a:rPr>
              <a:t> Grant </a:t>
            </a:r>
            <a:r>
              <a:rPr lang="de-DE" sz="1200" dirty="0">
                <a:latin typeface="+mn-lt"/>
                <a:ea typeface="SF Pro Display" pitchFamily="2" charset="0"/>
                <a:cs typeface="Times New Roman" panose="02020603050405020304" pitchFamily="18" charset="0"/>
              </a:rPr>
              <a:t>wird vollständig über den Client ausgeführt, was zu einer Entlastung des Servers beiträgt. </a:t>
            </a:r>
          </a:p>
          <a:p>
            <a:pPr>
              <a:lnSpc>
                <a:spcPct val="125000"/>
              </a:lnSpc>
            </a:pPr>
            <a:endParaRPr lang="de-DE" sz="1200" dirty="0">
              <a:latin typeface="+mn-lt"/>
              <a:ea typeface="SF Pro Display" pitchFamily="2" charset="0"/>
              <a:cs typeface="Times New Roman" panose="02020603050405020304" pitchFamily="18" charset="0"/>
            </a:endParaRPr>
          </a:p>
          <a:p>
            <a:pPr>
              <a:lnSpc>
                <a:spcPct val="125000"/>
              </a:lnSpc>
            </a:pPr>
            <a:r>
              <a:rPr lang="de-DE" sz="1200" dirty="0">
                <a:latin typeface="+mn-lt"/>
                <a:ea typeface="SF Pro Display" pitchFamily="2" charset="0"/>
                <a:cs typeface="Times New Roman" panose="02020603050405020304" pitchFamily="18" charset="0"/>
              </a:rPr>
              <a:t>Der Nutzer wird zu einer von Spotify zur Verfügung gestellten Seite weitergeleitet, dort kann er sich mit seiner Email und seinem Passwort anmelden. Wird ein Android Gerät oder ein Windows bzw. MacOS Gerät </a:t>
            </a:r>
            <a:r>
              <a:rPr lang="de-DE" sz="1200" kern="1200" dirty="0">
                <a:solidFill>
                  <a:schemeClr val="tx1"/>
                </a:solidFill>
                <a:latin typeface="+mn-lt"/>
                <a:ea typeface="SF Pro Display" pitchFamily="2" charset="0"/>
                <a:cs typeface="Times New Roman" panose="02020603050405020304" pitchFamily="18" charset="0"/>
              </a:rPr>
              <a:t>genutzt</a:t>
            </a:r>
            <a:r>
              <a:rPr lang="de-DE" sz="1200" dirty="0">
                <a:latin typeface="+mn-lt"/>
                <a:ea typeface="SF Pro Display" pitchFamily="2" charset="0"/>
                <a:cs typeface="Times New Roman" panose="02020603050405020304" pitchFamily="18" charset="0"/>
              </a:rPr>
              <a:t>, bei welchem der Nutzer bereits in der Spotify App angemeldet ist, so ist ein erneutes eingeben der Email/PW Kombination nicht nötig. Nach Authentisierung Seitens Spotify findet ein </a:t>
            </a:r>
            <a:r>
              <a:rPr lang="de-DE" sz="1200" dirty="0" err="1">
                <a:latin typeface="+mn-lt"/>
                <a:ea typeface="SF Pro Display" pitchFamily="2" charset="0"/>
                <a:cs typeface="Times New Roman" panose="02020603050405020304" pitchFamily="18" charset="0"/>
              </a:rPr>
              <a:t>redirect</a:t>
            </a:r>
            <a:r>
              <a:rPr lang="de-DE" sz="1200" dirty="0">
                <a:latin typeface="+mn-lt"/>
                <a:ea typeface="SF Pro Display" pitchFamily="2" charset="0"/>
                <a:cs typeface="Times New Roman" panose="02020603050405020304" pitchFamily="18" charset="0"/>
              </a:rPr>
              <a:t> zurück zu unserer Anwendung statt. Dabei befindet sich das Token im Hash Fragment der genutzten URL. Das Token wird dann im Browser gelesen und Seitens des Servers einmalig für eine Abfrage bei der Spotify API genutzt.</a:t>
            </a:r>
          </a:p>
          <a:p>
            <a:pPr>
              <a:lnSpc>
                <a:spcPct val="125000"/>
              </a:lnSpc>
            </a:pPr>
            <a:endParaRPr lang="de-DE" sz="1200" dirty="0">
              <a:latin typeface="+mn-lt"/>
              <a:ea typeface="SF Pro Display" pitchFamily="2" charset="0"/>
              <a:cs typeface="Times New Roman" panose="02020603050405020304" pitchFamily="18" charset="0"/>
            </a:endParaRPr>
          </a:p>
          <a:p>
            <a:pPr>
              <a:lnSpc>
                <a:spcPct val="125000"/>
              </a:lnSpc>
            </a:pPr>
            <a:r>
              <a:rPr lang="de-DE" sz="1200" dirty="0">
                <a:latin typeface="+mn-lt"/>
                <a:ea typeface="SF Pro Display" pitchFamily="2" charset="0"/>
                <a:cs typeface="Times New Roman" panose="02020603050405020304" pitchFamily="18" charset="0"/>
              </a:rPr>
              <a:t>Im Gegensatz zu </a:t>
            </a:r>
            <a:r>
              <a:rPr lang="de-DE" sz="1200" dirty="0" err="1">
                <a:latin typeface="+mn-lt"/>
                <a:ea typeface="SF Pro Display" pitchFamily="2" charset="0"/>
                <a:cs typeface="Times New Roman" panose="02020603050405020304" pitchFamily="18" charset="0"/>
              </a:rPr>
              <a:t>Spotifys</a:t>
            </a:r>
            <a:r>
              <a:rPr lang="de-DE" sz="1200" dirty="0">
                <a:latin typeface="+mn-lt"/>
                <a:ea typeface="SF Pro Display" pitchFamily="2" charset="0"/>
                <a:cs typeface="Times New Roman" panose="02020603050405020304" pitchFamily="18" charset="0"/>
              </a:rPr>
              <a:t> </a:t>
            </a:r>
            <a:r>
              <a:rPr lang="de-DE" sz="1200" i="1" dirty="0" err="1">
                <a:latin typeface="+mn-lt"/>
                <a:ea typeface="SF Pro Display" pitchFamily="2" charset="0"/>
                <a:cs typeface="Times New Roman" panose="02020603050405020304" pitchFamily="18" charset="0"/>
              </a:rPr>
              <a:t>Authorization</a:t>
            </a:r>
            <a:r>
              <a:rPr lang="de-DE" sz="1200" i="1" dirty="0">
                <a:latin typeface="+mn-lt"/>
                <a:ea typeface="SF Pro Display" pitchFamily="2" charset="0"/>
                <a:cs typeface="Times New Roman" panose="02020603050405020304" pitchFamily="18" charset="0"/>
              </a:rPr>
              <a:t> Code Flow </a:t>
            </a:r>
            <a:r>
              <a:rPr lang="de-DE" sz="1200" i="0" dirty="0">
                <a:latin typeface="+mn-lt"/>
                <a:ea typeface="SF Pro Display" pitchFamily="2" charset="0"/>
                <a:cs typeface="Times New Roman" panose="02020603050405020304" pitchFamily="18" charset="0"/>
              </a:rPr>
              <a:t>(https://</a:t>
            </a:r>
            <a:r>
              <a:rPr lang="de-DE" sz="1200" i="0" dirty="0" err="1">
                <a:latin typeface="+mn-lt"/>
                <a:ea typeface="SF Pro Display" pitchFamily="2" charset="0"/>
                <a:cs typeface="Times New Roman" panose="02020603050405020304" pitchFamily="18" charset="0"/>
              </a:rPr>
              <a:t>developer.spotify.com</a:t>
            </a:r>
            <a:r>
              <a:rPr lang="de-DE" sz="1200" i="0" dirty="0">
                <a:latin typeface="+mn-lt"/>
                <a:ea typeface="SF Pro Display" pitchFamily="2" charset="0"/>
                <a:cs typeface="Times New Roman" panose="02020603050405020304" pitchFamily="18" charset="0"/>
              </a:rPr>
              <a:t>/</a:t>
            </a:r>
            <a:r>
              <a:rPr lang="de-DE" sz="1200" i="0" dirty="0" err="1">
                <a:latin typeface="+mn-lt"/>
                <a:ea typeface="SF Pro Display" pitchFamily="2" charset="0"/>
                <a:cs typeface="Times New Roman" panose="02020603050405020304" pitchFamily="18" charset="0"/>
              </a:rPr>
              <a:t>documentation</a:t>
            </a:r>
            <a:r>
              <a:rPr lang="de-DE" sz="1200" i="0" dirty="0">
                <a:latin typeface="+mn-lt"/>
                <a:ea typeface="SF Pro Display" pitchFamily="2" charset="0"/>
                <a:cs typeface="Times New Roman" panose="02020603050405020304" pitchFamily="18" charset="0"/>
              </a:rPr>
              <a:t>/</a:t>
            </a:r>
            <a:r>
              <a:rPr lang="de-DE" sz="1200" i="0" dirty="0" err="1">
                <a:latin typeface="+mn-lt"/>
                <a:ea typeface="SF Pro Display" pitchFamily="2" charset="0"/>
                <a:cs typeface="Times New Roman" panose="02020603050405020304" pitchFamily="18" charset="0"/>
              </a:rPr>
              <a:t>general</a:t>
            </a:r>
            <a:r>
              <a:rPr lang="de-DE" sz="1200" i="0" dirty="0">
                <a:latin typeface="+mn-lt"/>
                <a:ea typeface="SF Pro Display" pitchFamily="2" charset="0"/>
                <a:cs typeface="Times New Roman" panose="02020603050405020304" pitchFamily="18" charset="0"/>
              </a:rPr>
              <a:t>/</a:t>
            </a:r>
            <a:r>
              <a:rPr lang="de-DE" sz="1200" i="0" dirty="0" err="1">
                <a:latin typeface="+mn-lt"/>
                <a:ea typeface="SF Pro Display" pitchFamily="2" charset="0"/>
                <a:cs typeface="Times New Roman" panose="02020603050405020304" pitchFamily="18" charset="0"/>
              </a:rPr>
              <a:t>guides</a:t>
            </a:r>
            <a:r>
              <a:rPr lang="de-DE" sz="1200" i="0" dirty="0">
                <a:latin typeface="+mn-lt"/>
                <a:ea typeface="SF Pro Display" pitchFamily="2" charset="0"/>
                <a:cs typeface="Times New Roman" panose="02020603050405020304" pitchFamily="18" charset="0"/>
              </a:rPr>
              <a:t>/</a:t>
            </a:r>
            <a:r>
              <a:rPr lang="de-DE" sz="1200" i="0" dirty="0" err="1">
                <a:latin typeface="+mn-lt"/>
                <a:ea typeface="SF Pro Display" pitchFamily="2" charset="0"/>
                <a:cs typeface="Times New Roman" panose="02020603050405020304" pitchFamily="18" charset="0"/>
              </a:rPr>
              <a:t>authorization-guide</a:t>
            </a:r>
            <a:r>
              <a:rPr lang="de-DE" sz="1200" i="0" dirty="0">
                <a:latin typeface="+mn-lt"/>
                <a:ea typeface="SF Pro Display" pitchFamily="2" charset="0"/>
                <a:cs typeface="Times New Roman" panose="02020603050405020304" pitchFamily="18" charset="0"/>
              </a:rPr>
              <a:t>/#</a:t>
            </a:r>
            <a:r>
              <a:rPr lang="de-DE" sz="1200" i="0" dirty="0" err="1">
                <a:latin typeface="+mn-lt"/>
                <a:ea typeface="SF Pro Display" pitchFamily="2" charset="0"/>
                <a:cs typeface="Times New Roman" panose="02020603050405020304" pitchFamily="18" charset="0"/>
              </a:rPr>
              <a:t>authorization</a:t>
            </a:r>
            <a:r>
              <a:rPr lang="de-DE" sz="1200" i="0" dirty="0">
                <a:latin typeface="+mn-lt"/>
                <a:ea typeface="SF Pro Display" pitchFamily="2" charset="0"/>
                <a:cs typeface="Times New Roman" panose="02020603050405020304" pitchFamily="18" charset="0"/>
              </a:rPr>
              <a:t>-code-</a:t>
            </a:r>
            <a:r>
              <a:rPr lang="de-DE" sz="1200" i="0" dirty="0" err="1">
                <a:latin typeface="+mn-lt"/>
                <a:ea typeface="SF Pro Display" pitchFamily="2" charset="0"/>
                <a:cs typeface="Times New Roman" panose="02020603050405020304" pitchFamily="18" charset="0"/>
              </a:rPr>
              <a:t>flow</a:t>
            </a:r>
            <a:r>
              <a:rPr lang="de-DE" sz="1200" i="0" dirty="0">
                <a:latin typeface="+mn-lt"/>
                <a:ea typeface="SF Pro Display" pitchFamily="2" charset="0"/>
                <a:cs typeface="Times New Roman" panose="02020603050405020304" pitchFamily="18" charset="0"/>
              </a:rPr>
              <a:t>) bietet der Implizit Grant Flow keine Möglichkeit eines Token-Refresh. Dies wird für unsere Anwendung jedoch auch nicht benötigt, da lediglich eine einmalige Abfrage bei der API erfolgt.</a:t>
            </a:r>
            <a:endParaRPr lang="de-DE" sz="1200" i="0" dirty="0">
              <a:latin typeface="+mn-lt"/>
              <a:ea typeface="SF Pro Display" pitchFamily="2" charset="0"/>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4</a:t>
            </a:fld>
            <a:endParaRPr lang="de-DE"/>
          </a:p>
        </p:txBody>
      </p:sp>
    </p:spTree>
    <p:extLst>
      <p:ext uri="{BB962C8B-B14F-4D97-AF65-F5344CB8AC3E}">
        <p14:creationId xmlns:p14="http://schemas.microsoft.com/office/powerpoint/2010/main" val="3216455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SF Pro Display" pitchFamily="2" charset="0"/>
                <a:cs typeface="Times New Roman" panose="02020603050405020304" pitchFamily="18" charset="0"/>
              </a:rPr>
              <a:t>Diese</a:t>
            </a:r>
            <a:r>
              <a:rPr lang="de-DE" sz="1200" dirty="0">
                <a:latin typeface="+mn-lt"/>
              </a:rPr>
              <a:t> Folie </a:t>
            </a:r>
            <a:r>
              <a:rPr lang="de-DE" sz="1200" kern="1200" dirty="0">
                <a:solidFill>
                  <a:schemeClr val="tx1"/>
                </a:solidFill>
                <a:latin typeface="+mn-lt"/>
                <a:ea typeface="SF Pro Display" pitchFamily="2" charset="0"/>
                <a:cs typeface="Times New Roman" panose="02020603050405020304" pitchFamily="18" charset="0"/>
              </a:rPr>
              <a:t>dient</a:t>
            </a:r>
            <a:r>
              <a:rPr lang="de-DE" sz="1200" dirty="0">
                <a:latin typeface="+mn-lt"/>
              </a:rPr>
              <a:t> lediglich um an die Konzeption des </a:t>
            </a:r>
            <a:r>
              <a:rPr lang="de-DE" sz="1200" dirty="0" err="1">
                <a:latin typeface="+mn-lt"/>
              </a:rPr>
              <a:t>PoCs</a:t>
            </a:r>
            <a:r>
              <a:rPr lang="de-DE" sz="1200" dirty="0">
                <a:latin typeface="+mn-lt"/>
              </a:rPr>
              <a:t> zu erinnern. Details zur Umsetzung folgen.</a:t>
            </a:r>
          </a:p>
        </p:txBody>
      </p:sp>
      <p:sp>
        <p:nvSpPr>
          <p:cNvPr id="4" name="Foliennummernplatzhalter 3"/>
          <p:cNvSpPr>
            <a:spLocks noGrp="1"/>
          </p:cNvSpPr>
          <p:nvPr>
            <p:ph type="sldNum" sz="quarter" idx="5"/>
          </p:nvPr>
        </p:nvSpPr>
        <p:spPr/>
        <p:txBody>
          <a:bodyPr/>
          <a:lstStyle/>
          <a:p>
            <a:fld id="{1EF8FC04-6E23-664B-8252-049B28E9486A}" type="slidenum">
              <a:rPr lang="de-DE" smtClean="0"/>
              <a:t>5</a:t>
            </a:fld>
            <a:endParaRPr lang="de-DE"/>
          </a:p>
        </p:txBody>
      </p:sp>
    </p:spTree>
    <p:extLst>
      <p:ext uri="{BB962C8B-B14F-4D97-AF65-F5344CB8AC3E}">
        <p14:creationId xmlns:p14="http://schemas.microsoft.com/office/powerpoint/2010/main" val="3974555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25000"/>
              </a:lnSpc>
            </a:pPr>
            <a:r>
              <a:rPr lang="de-DE" sz="1200" dirty="0">
                <a:latin typeface="+mn-lt"/>
                <a:ea typeface="SF Pro Display" pitchFamily="2" charset="0"/>
                <a:cs typeface="Times New Roman" panose="02020603050405020304" pitchFamily="18" charset="0"/>
              </a:rPr>
              <a:t>Als Datenbanksystem wurde MongoDB gewählt. Durch die Dokumentenstruktur bietet Mongo diverse Vorteile, die uns bei diesem Projekt zugute kommen. Einerseits ermöglicht das verschachteln mehrerer Objekte, Lieder innerhalb ihrer Interpreten zu speichern, welche wiederum innerhalb der zugehörigen Party gespeichert werden. So ist eine Zuordnung neuer Lieder weitaus effektiver als es ohne diese Schachtelung wäre.</a:t>
            </a:r>
          </a:p>
          <a:p>
            <a:pPr>
              <a:lnSpc>
                <a:spcPct val="125000"/>
              </a:lnSpc>
            </a:pPr>
            <a:endParaRPr lang="de-DE" sz="1200" dirty="0">
              <a:latin typeface="+mn-lt"/>
              <a:ea typeface="SF Pro Display" pitchFamily="2" charset="0"/>
              <a:cs typeface="Times New Roman" panose="02020603050405020304" pitchFamily="18" charset="0"/>
            </a:endParaRPr>
          </a:p>
          <a:p>
            <a:pPr>
              <a:lnSpc>
                <a:spcPct val="125000"/>
              </a:lnSpc>
            </a:pPr>
            <a:r>
              <a:rPr lang="de-DE" sz="1200" dirty="0">
                <a:latin typeface="+mn-lt"/>
                <a:ea typeface="SF Pro Display" pitchFamily="2" charset="0"/>
                <a:cs typeface="Times New Roman" panose="02020603050405020304" pitchFamily="18" charset="0"/>
              </a:rPr>
              <a:t>Es wird das </a:t>
            </a:r>
            <a:r>
              <a:rPr lang="de-DE" sz="1200" i="1" dirty="0" err="1">
                <a:latin typeface="+mn-lt"/>
                <a:ea typeface="SF Pro Display" pitchFamily="2" charset="0"/>
                <a:cs typeface="Times New Roman" panose="02020603050405020304" pitchFamily="18" charset="0"/>
              </a:rPr>
              <a:t>Outlier</a:t>
            </a:r>
            <a:r>
              <a:rPr lang="de-DE" sz="1200" i="1" dirty="0">
                <a:latin typeface="+mn-lt"/>
                <a:ea typeface="SF Pro Display" pitchFamily="2" charset="0"/>
                <a:cs typeface="Times New Roman" panose="02020603050405020304" pitchFamily="18" charset="0"/>
              </a:rPr>
              <a:t> </a:t>
            </a:r>
            <a:r>
              <a:rPr lang="de-DE" sz="1200" kern="1200" dirty="0">
                <a:solidFill>
                  <a:schemeClr val="tx1"/>
                </a:solidFill>
                <a:latin typeface="+mn-lt"/>
                <a:ea typeface="SF Pro Display" pitchFamily="2" charset="0"/>
                <a:cs typeface="Times New Roman" panose="02020603050405020304" pitchFamily="18" charset="0"/>
              </a:rPr>
              <a:t>Pattern</a:t>
            </a:r>
            <a:r>
              <a:rPr lang="de-DE" sz="1200" i="1" dirty="0">
                <a:latin typeface="+mn-lt"/>
                <a:ea typeface="SF Pro Display" pitchFamily="2" charset="0"/>
                <a:cs typeface="Times New Roman" panose="02020603050405020304" pitchFamily="18" charset="0"/>
              </a:rPr>
              <a:t> </a:t>
            </a:r>
            <a:r>
              <a:rPr lang="de-DE" sz="1200" dirty="0">
                <a:latin typeface="+mn-lt"/>
                <a:ea typeface="SF Pro Display" pitchFamily="2" charset="0"/>
                <a:cs typeface="Times New Roman" panose="02020603050405020304" pitchFamily="18" charset="0"/>
              </a:rPr>
              <a:t>genutzt (https://</a:t>
            </a:r>
            <a:r>
              <a:rPr lang="de-DE" sz="1200" dirty="0" err="1">
                <a:latin typeface="+mn-lt"/>
                <a:ea typeface="SF Pro Display" pitchFamily="2" charset="0"/>
                <a:cs typeface="Times New Roman" panose="02020603050405020304" pitchFamily="18" charset="0"/>
              </a:rPr>
              <a:t>www.mongodb.com</a:t>
            </a:r>
            <a:r>
              <a:rPr lang="de-DE" sz="1200" dirty="0">
                <a:latin typeface="+mn-lt"/>
                <a:ea typeface="SF Pro Display" pitchFamily="2" charset="0"/>
                <a:cs typeface="Times New Roman" panose="02020603050405020304" pitchFamily="18" charset="0"/>
              </a:rPr>
              <a:t>/</a:t>
            </a:r>
            <a:r>
              <a:rPr lang="de-DE" sz="1200" dirty="0" err="1">
                <a:latin typeface="+mn-lt"/>
                <a:ea typeface="SF Pro Display" pitchFamily="2" charset="0"/>
                <a:cs typeface="Times New Roman" panose="02020603050405020304" pitchFamily="18" charset="0"/>
              </a:rPr>
              <a:t>blog</a:t>
            </a:r>
            <a:r>
              <a:rPr lang="de-DE" sz="1200" dirty="0">
                <a:latin typeface="+mn-lt"/>
                <a:ea typeface="SF Pro Display" pitchFamily="2" charset="0"/>
                <a:cs typeface="Times New Roman" panose="02020603050405020304" pitchFamily="18" charset="0"/>
              </a:rPr>
              <a:t>/</a:t>
            </a:r>
            <a:r>
              <a:rPr lang="de-DE" sz="1200" dirty="0" err="1">
                <a:latin typeface="+mn-lt"/>
                <a:ea typeface="SF Pro Display" pitchFamily="2" charset="0"/>
                <a:cs typeface="Times New Roman" panose="02020603050405020304" pitchFamily="18" charset="0"/>
              </a:rPr>
              <a:t>post</a:t>
            </a:r>
            <a:r>
              <a:rPr lang="de-DE" sz="1200" dirty="0">
                <a:latin typeface="+mn-lt"/>
                <a:ea typeface="SF Pro Display" pitchFamily="2" charset="0"/>
                <a:cs typeface="Times New Roman" panose="02020603050405020304" pitchFamily="18" charset="0"/>
              </a:rPr>
              <a:t>/</a:t>
            </a:r>
            <a:r>
              <a:rPr lang="de-DE" sz="1200" dirty="0" err="1">
                <a:latin typeface="+mn-lt"/>
                <a:ea typeface="SF Pro Display" pitchFamily="2" charset="0"/>
                <a:cs typeface="Times New Roman" panose="02020603050405020304" pitchFamily="18" charset="0"/>
              </a:rPr>
              <a:t>building</a:t>
            </a:r>
            <a:r>
              <a:rPr lang="de-DE" sz="1200" dirty="0">
                <a:latin typeface="+mn-lt"/>
                <a:ea typeface="SF Pro Display" pitchFamily="2" charset="0"/>
                <a:cs typeface="Times New Roman" panose="02020603050405020304" pitchFamily="18" charset="0"/>
              </a:rPr>
              <a:t>-</a:t>
            </a:r>
            <a:r>
              <a:rPr lang="de-DE" sz="1200" dirty="0" err="1">
                <a:latin typeface="+mn-lt"/>
                <a:ea typeface="SF Pro Display" pitchFamily="2" charset="0"/>
                <a:cs typeface="Times New Roman" panose="02020603050405020304" pitchFamily="18" charset="0"/>
              </a:rPr>
              <a:t>with</a:t>
            </a:r>
            <a:r>
              <a:rPr lang="de-DE" sz="1200" dirty="0">
                <a:latin typeface="+mn-lt"/>
                <a:ea typeface="SF Pro Display" pitchFamily="2" charset="0"/>
                <a:cs typeface="Times New Roman" panose="02020603050405020304" pitchFamily="18" charset="0"/>
              </a:rPr>
              <a:t>-patterns-</a:t>
            </a:r>
            <a:r>
              <a:rPr lang="de-DE" sz="1200" dirty="0" err="1">
                <a:latin typeface="+mn-lt"/>
                <a:ea typeface="SF Pro Display" pitchFamily="2" charset="0"/>
                <a:cs typeface="Times New Roman" panose="02020603050405020304" pitchFamily="18" charset="0"/>
              </a:rPr>
              <a:t>the</a:t>
            </a:r>
            <a:r>
              <a:rPr lang="de-DE" sz="1200" dirty="0">
                <a:latin typeface="+mn-lt"/>
                <a:ea typeface="SF Pro Display" pitchFamily="2" charset="0"/>
                <a:cs typeface="Times New Roman" panose="02020603050405020304" pitchFamily="18" charset="0"/>
              </a:rPr>
              <a:t>-</a:t>
            </a:r>
            <a:r>
              <a:rPr lang="de-DE" sz="1200" dirty="0" err="1">
                <a:latin typeface="+mn-lt"/>
                <a:ea typeface="SF Pro Display" pitchFamily="2" charset="0"/>
                <a:cs typeface="Times New Roman" panose="02020603050405020304" pitchFamily="18" charset="0"/>
              </a:rPr>
              <a:t>outlier</a:t>
            </a:r>
            <a:r>
              <a:rPr lang="de-DE" sz="1200" dirty="0">
                <a:latin typeface="+mn-lt"/>
                <a:ea typeface="SF Pro Display" pitchFamily="2" charset="0"/>
                <a:cs typeface="Times New Roman" panose="02020603050405020304" pitchFamily="18" charset="0"/>
              </a:rPr>
              <a:t>-pattern). So konnte die Datenbankstruktur auf kleine Veranstaltungen wie beispielweise WG Partys ausgelegt werden, kann aber dennoch auch große Events abdecken. </a:t>
            </a:r>
          </a:p>
          <a:p>
            <a:pPr>
              <a:lnSpc>
                <a:spcPct val="125000"/>
              </a:lnSpc>
            </a:pPr>
            <a:endParaRPr lang="de-DE" sz="1200" dirty="0">
              <a:latin typeface="+mn-lt"/>
              <a:ea typeface="SF Pro Display" pitchFamily="2" charset="0"/>
              <a:cs typeface="Times New Roman" panose="02020603050405020304" pitchFamily="18" charset="0"/>
            </a:endParaRPr>
          </a:p>
          <a:p>
            <a:pPr>
              <a:lnSpc>
                <a:spcPct val="125000"/>
              </a:lnSpc>
            </a:pPr>
            <a:r>
              <a:rPr lang="de-DE" sz="1200" dirty="0">
                <a:latin typeface="+mn-lt"/>
                <a:ea typeface="SF Pro Display" pitchFamily="2" charset="0"/>
                <a:cs typeface="Times New Roman" panose="02020603050405020304" pitchFamily="18" charset="0"/>
              </a:rPr>
              <a:t>Ein weiterer Vorteil bei MongoDB liegt in der Möglichkeit die Datenbank als </a:t>
            </a:r>
            <a:r>
              <a:rPr lang="de-DE" sz="1200" i="1" dirty="0">
                <a:latin typeface="+mn-lt"/>
                <a:ea typeface="SF Pro Display" pitchFamily="2" charset="0"/>
                <a:cs typeface="Times New Roman" panose="02020603050405020304" pitchFamily="18" charset="0"/>
              </a:rPr>
              <a:t>Software </a:t>
            </a:r>
            <a:r>
              <a:rPr lang="de-DE" sz="1200" i="1" dirty="0" err="1">
                <a:latin typeface="+mn-lt"/>
                <a:ea typeface="SF Pro Display" pitchFamily="2" charset="0"/>
                <a:cs typeface="Times New Roman" panose="02020603050405020304" pitchFamily="18" charset="0"/>
              </a:rPr>
              <a:t>as</a:t>
            </a:r>
            <a:r>
              <a:rPr lang="de-DE" sz="1200" i="1" dirty="0">
                <a:latin typeface="+mn-lt"/>
                <a:ea typeface="SF Pro Display" pitchFamily="2" charset="0"/>
                <a:cs typeface="Times New Roman" panose="02020603050405020304" pitchFamily="18" charset="0"/>
              </a:rPr>
              <a:t> a Service </a:t>
            </a:r>
            <a:r>
              <a:rPr lang="de-DE" sz="1200" i="0" dirty="0">
                <a:latin typeface="+mn-lt"/>
                <a:ea typeface="SF Pro Display" pitchFamily="2" charset="0"/>
                <a:cs typeface="Times New Roman" panose="02020603050405020304" pitchFamily="18" charset="0"/>
              </a:rPr>
              <a:t>zu nutzen. So können erste Prototypen schnell </a:t>
            </a:r>
            <a:r>
              <a:rPr lang="de-DE" sz="1200" i="0" dirty="0" err="1">
                <a:latin typeface="+mn-lt"/>
                <a:ea typeface="SF Pro Display" pitchFamily="2" charset="0"/>
                <a:cs typeface="Times New Roman" panose="02020603050405020304" pitchFamily="18" charset="0"/>
              </a:rPr>
              <a:t>deployed</a:t>
            </a:r>
            <a:r>
              <a:rPr lang="de-DE" sz="1200" i="0" dirty="0">
                <a:latin typeface="+mn-lt"/>
                <a:ea typeface="SF Pro Display" pitchFamily="2" charset="0"/>
                <a:cs typeface="Times New Roman" panose="02020603050405020304" pitchFamily="18" charset="0"/>
              </a:rPr>
              <a:t> werden und die Größe und Anzahl der Cluster später an die Nutzerzahl angepasst werden.</a:t>
            </a:r>
          </a:p>
        </p:txBody>
      </p:sp>
      <p:sp>
        <p:nvSpPr>
          <p:cNvPr id="4" name="Foliennummernplatzhalter 3"/>
          <p:cNvSpPr>
            <a:spLocks noGrp="1"/>
          </p:cNvSpPr>
          <p:nvPr>
            <p:ph type="sldNum" sz="quarter" idx="5"/>
          </p:nvPr>
        </p:nvSpPr>
        <p:spPr/>
        <p:txBody>
          <a:bodyPr/>
          <a:lstStyle/>
          <a:p>
            <a:fld id="{1EF8FC04-6E23-664B-8252-049B28E9486A}" type="slidenum">
              <a:rPr lang="de-DE" smtClean="0"/>
              <a:t>6</a:t>
            </a:fld>
            <a:endParaRPr lang="de-DE"/>
          </a:p>
        </p:txBody>
      </p:sp>
    </p:spTree>
    <p:extLst>
      <p:ext uri="{BB962C8B-B14F-4D97-AF65-F5344CB8AC3E}">
        <p14:creationId xmlns:p14="http://schemas.microsoft.com/office/powerpoint/2010/main" val="381527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SF Pro Display" pitchFamily="2" charset="0"/>
                <a:cs typeface="Times New Roman" panose="02020603050405020304" pitchFamily="18" charset="0"/>
              </a:rPr>
              <a:t>Diese</a:t>
            </a:r>
            <a:r>
              <a:rPr lang="de-DE" sz="1200" dirty="0">
                <a:latin typeface="+mn-lt"/>
              </a:rPr>
              <a:t> Folie </a:t>
            </a:r>
            <a:r>
              <a:rPr lang="de-DE" sz="1200" kern="1200" dirty="0">
                <a:solidFill>
                  <a:schemeClr val="tx1"/>
                </a:solidFill>
                <a:latin typeface="+mn-lt"/>
                <a:ea typeface="SF Pro Display" pitchFamily="2" charset="0"/>
                <a:cs typeface="Times New Roman" panose="02020603050405020304" pitchFamily="18" charset="0"/>
              </a:rPr>
              <a:t>dient</a:t>
            </a:r>
            <a:r>
              <a:rPr lang="de-DE" sz="1200" dirty="0">
                <a:latin typeface="+mn-lt"/>
              </a:rPr>
              <a:t> lediglich um an die Konzeption des </a:t>
            </a:r>
            <a:r>
              <a:rPr lang="de-DE" sz="1200" dirty="0" err="1">
                <a:latin typeface="+mn-lt"/>
              </a:rPr>
              <a:t>PoCs</a:t>
            </a:r>
            <a:r>
              <a:rPr lang="de-DE" sz="1200" dirty="0">
                <a:latin typeface="+mn-lt"/>
              </a:rPr>
              <a:t> zu erinnern. Details zur Umsetzung folgen.</a:t>
            </a:r>
          </a:p>
        </p:txBody>
      </p:sp>
      <p:sp>
        <p:nvSpPr>
          <p:cNvPr id="4" name="Foliennummernplatzhalter 3"/>
          <p:cNvSpPr>
            <a:spLocks noGrp="1"/>
          </p:cNvSpPr>
          <p:nvPr>
            <p:ph type="sldNum" sz="quarter" idx="5"/>
          </p:nvPr>
        </p:nvSpPr>
        <p:spPr/>
        <p:txBody>
          <a:bodyPr/>
          <a:lstStyle/>
          <a:p>
            <a:fld id="{1EF8FC04-6E23-664B-8252-049B28E9486A}" type="slidenum">
              <a:rPr lang="de-DE" smtClean="0"/>
              <a:t>7</a:t>
            </a:fld>
            <a:endParaRPr lang="de-DE"/>
          </a:p>
        </p:txBody>
      </p:sp>
    </p:spTree>
    <p:extLst>
      <p:ext uri="{BB962C8B-B14F-4D97-AF65-F5344CB8AC3E}">
        <p14:creationId xmlns:p14="http://schemas.microsoft.com/office/powerpoint/2010/main" val="220574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mn-lt"/>
                <a:ea typeface="SF Pro Display" pitchFamily="2" charset="0"/>
                <a:cs typeface="Times New Roman" panose="02020603050405020304" pitchFamily="18" charset="0"/>
              </a:rPr>
              <a:t>Die Spotify API bietet unzählige Möglichkeiten auf die Daten der Nutzer zuzugreifen. Es wurde die Entscheidung getroffen den User-Top-Read-</a:t>
            </a:r>
            <a:r>
              <a:rPr lang="de-DE" sz="1200" dirty="0" err="1">
                <a:latin typeface="+mn-lt"/>
                <a:ea typeface="SF Pro Display" pitchFamily="2" charset="0"/>
                <a:cs typeface="Times New Roman" panose="02020603050405020304" pitchFamily="18" charset="0"/>
              </a:rPr>
              <a:t>Scope</a:t>
            </a:r>
            <a:r>
              <a:rPr lang="de-DE" sz="1200" dirty="0">
                <a:latin typeface="+mn-lt"/>
                <a:ea typeface="SF Pro Display" pitchFamily="2" charset="0"/>
                <a:cs typeface="Times New Roman" panose="02020603050405020304" pitchFamily="18" charset="0"/>
              </a:rPr>
              <a:t> zu nutzen, da dieser eine sehr eingeschränkte Zugriffsmöglichkeit bietet und den Nutzern somit ein hohes Maß an Privatsphäre bei ermöglicht. Diese Zugriffserlaubnis gestattet lediglich ein Abrufen der 50 meistgehörten Lieder und Künstler in je drei verschiedenen Zeiträumen.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latin typeface="+mn-lt"/>
              <a:ea typeface="SF Pro Display"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mn-lt"/>
                <a:ea typeface="SF Pro Display" pitchFamily="2" charset="0"/>
                <a:cs typeface="Times New Roman" panose="02020603050405020304" pitchFamily="18" charset="0"/>
              </a:rPr>
              <a:t>Die Anzahl der tatsächlich abgerufenen Lieder und Künstler soll später je nach voraussichtlicher Anzahl der Gäste variiert werden, momentan werden immer alle 50 Datensets genutzt. Die Wahl des Zeitraums welcher die größte Zufriedenheit bei den Nutzern erzielt konnte noch nicht evaluiert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latin typeface="+mn-lt"/>
              <a:ea typeface="SF Pro Display"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mn-lt"/>
                <a:ea typeface="SF Pro Display" pitchFamily="2" charset="0"/>
                <a:cs typeface="Times New Roman" panose="02020603050405020304" pitchFamily="18" charset="0"/>
              </a:rPr>
              <a:t>Wird ein neuer Song zu einer Party hinzugefügt werden die wichtigsten Daten in unserer Datenbank übernommen. Dazu zählen neben Tittel und Interpret auch die Dauer, die </a:t>
            </a:r>
            <a:r>
              <a:rPr lang="de-DE" sz="1200" kern="1200" dirty="0">
                <a:solidFill>
                  <a:schemeClr val="tx1"/>
                </a:solidFill>
                <a:latin typeface="+mn-lt"/>
                <a:ea typeface="SF Pro Display" pitchFamily="2" charset="0"/>
                <a:cs typeface="Times New Roman" panose="02020603050405020304" pitchFamily="18" charset="0"/>
              </a:rPr>
              <a:t>Jugendfreundlichkeit</a:t>
            </a:r>
            <a:r>
              <a:rPr lang="de-DE" sz="1200" dirty="0">
                <a:latin typeface="+mn-lt"/>
                <a:ea typeface="SF Pro Display" pitchFamily="2" charset="0"/>
                <a:cs typeface="Times New Roman" panose="02020603050405020304" pitchFamily="18" charset="0"/>
              </a:rPr>
              <a:t> sowie URLs zu dem Album Cover in verschiedenen Auflösungen.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latin typeface="+mn-lt"/>
              <a:ea typeface="SF Pro Display"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mn-lt"/>
                <a:ea typeface="SF Pro Display" pitchFamily="2" charset="0"/>
                <a:cs typeface="Times New Roman" panose="02020603050405020304" pitchFamily="18" charset="0"/>
              </a:rPr>
              <a:t>Im Gegensatz zu klassischen, relationalen Datenbanken wird bei MongoDB keine Normalisierung der Datenstruktur angestrebt. Stattdessen ist das Ziel die Datenbank so aufzubauen, dass Abfragen möglichst leichtgewichtig und effizient ausgeführt werden. Es wurde deshalb die Entscheidung getroffen nicht Partyübergreifend auf die selben Songs zu referieren.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latin typeface="+mn-lt"/>
              <a:ea typeface="SF Pro Display"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mn-lt"/>
                <a:ea typeface="SF Pro Display" pitchFamily="2" charset="0"/>
                <a:cs typeface="Times New Roman" panose="02020603050405020304" pitchFamily="18" charset="0"/>
              </a:rPr>
              <a:t>Laufen somit gleichzeitig mehrere Veranstaltungen, bei denen Gäste </a:t>
            </a:r>
            <a:r>
              <a:rPr lang="de-DE" sz="1200" i="1" dirty="0">
                <a:latin typeface="+mn-lt"/>
                <a:ea typeface="SF Pro Display" pitchFamily="2" charset="0"/>
                <a:cs typeface="Times New Roman" panose="02020603050405020304" pitchFamily="18" charset="0"/>
              </a:rPr>
              <a:t>“</a:t>
            </a:r>
            <a:r>
              <a:rPr lang="de-DE" sz="1200" b="0" i="1" u="none" strike="noStrike" kern="1200" dirty="0">
                <a:solidFill>
                  <a:schemeClr val="tx1"/>
                </a:solidFill>
                <a:effectLst/>
                <a:latin typeface="+mn-lt"/>
                <a:ea typeface="+mn-ea"/>
                <a:cs typeface="+mn-cs"/>
              </a:rPr>
              <a:t>Song 2“ </a:t>
            </a:r>
            <a:r>
              <a:rPr lang="de-DE" sz="1200" b="0" i="0" u="none" strike="noStrike" kern="1200" dirty="0">
                <a:solidFill>
                  <a:schemeClr val="tx1"/>
                </a:solidFill>
                <a:effectLst/>
                <a:latin typeface="+mn-lt"/>
                <a:ea typeface="+mn-ea"/>
                <a:cs typeface="+mn-cs"/>
              </a:rPr>
              <a:t>von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Blur</a:t>
            </a:r>
            <a:r>
              <a:rPr lang="de-DE" sz="1200" b="0" i="1" u="none" strike="noStrike" kern="1200" dirty="0">
                <a:solidFill>
                  <a:schemeClr val="tx1"/>
                </a:solidFill>
                <a:effectLst/>
                <a:latin typeface="+mn-lt"/>
                <a:ea typeface="+mn-ea"/>
                <a:cs typeface="+mn-cs"/>
              </a:rPr>
              <a:t> </a:t>
            </a:r>
            <a:r>
              <a:rPr lang="de-DE" sz="1200" b="0" i="0" u="none" strike="noStrike" kern="1200" dirty="0">
                <a:solidFill>
                  <a:schemeClr val="tx1"/>
                </a:solidFill>
                <a:effectLst/>
                <a:latin typeface="+mn-lt"/>
                <a:ea typeface="+mn-ea"/>
                <a:cs typeface="+mn-cs"/>
              </a:rPr>
              <a:t>in ihren Top Tracks haben, wird der Song auch mehrmals in der Datenbank angelegt. Dieses vorgehen bietet den Vorteil, dass jedes </a:t>
            </a:r>
            <a:r>
              <a:rPr lang="de-DE" sz="1200" b="0" i="0" u="none" strike="noStrike" kern="1200" dirty="0" err="1">
                <a:solidFill>
                  <a:schemeClr val="tx1"/>
                </a:solidFill>
                <a:effectLst/>
                <a:latin typeface="+mn-lt"/>
                <a:ea typeface="+mn-ea"/>
                <a:cs typeface="+mn-cs"/>
              </a:rPr>
              <a:t>songObject</a:t>
            </a:r>
            <a:r>
              <a:rPr lang="de-DE" sz="1200" b="0" i="0" u="none" strike="noStrike" kern="1200" dirty="0">
                <a:solidFill>
                  <a:schemeClr val="tx1"/>
                </a:solidFill>
                <a:effectLst/>
                <a:latin typeface="+mn-lt"/>
                <a:ea typeface="+mn-ea"/>
                <a:cs typeface="+mn-cs"/>
              </a:rPr>
              <a:t> seinen eigenen </a:t>
            </a:r>
            <a:r>
              <a:rPr lang="de-DE" sz="1200" b="0" i="0" u="none" strike="noStrike" kern="1200" dirty="0" err="1">
                <a:solidFill>
                  <a:schemeClr val="tx1"/>
                </a:solidFill>
                <a:effectLst/>
                <a:latin typeface="+mn-lt"/>
                <a:ea typeface="+mn-ea"/>
                <a:cs typeface="+mn-cs"/>
              </a:rPr>
              <a:t>voteCount</a:t>
            </a:r>
            <a:r>
              <a:rPr lang="de-DE" sz="1200" b="0" i="0" u="none" strike="noStrike" kern="1200" dirty="0">
                <a:solidFill>
                  <a:schemeClr val="tx1"/>
                </a:solidFill>
                <a:effectLst/>
                <a:latin typeface="+mn-lt"/>
                <a:ea typeface="+mn-ea"/>
                <a:cs typeface="+mn-cs"/>
              </a:rPr>
              <a:t> erhält und nicht das </a:t>
            </a:r>
            <a:r>
              <a:rPr lang="de-DE" sz="1200" b="0" i="0" u="none" strike="noStrike" kern="1200" dirty="0" err="1">
                <a:solidFill>
                  <a:schemeClr val="tx1"/>
                </a:solidFill>
                <a:effectLst/>
                <a:latin typeface="+mn-lt"/>
                <a:ea typeface="+mn-ea"/>
                <a:cs typeface="+mn-cs"/>
              </a:rPr>
              <a:t>partyObject</a:t>
            </a:r>
            <a:r>
              <a:rPr lang="de-DE" sz="1200" b="0" i="0" u="none" strike="noStrike" kern="1200" dirty="0">
                <a:solidFill>
                  <a:schemeClr val="tx1"/>
                </a:solidFill>
                <a:effectLst/>
                <a:latin typeface="+mn-lt"/>
                <a:ea typeface="+mn-ea"/>
                <a:cs typeface="+mn-cs"/>
              </a:rPr>
              <a:t> ein Mapping mit Votes zu Songs abdecken muss. Die intern genutzte </a:t>
            </a:r>
            <a:r>
              <a:rPr lang="de-DE" sz="1200" b="0" i="0" u="none" strike="noStrike" kern="1200" dirty="0" err="1">
                <a:solidFill>
                  <a:schemeClr val="tx1"/>
                </a:solidFill>
                <a:effectLst/>
                <a:latin typeface="+mn-lt"/>
                <a:ea typeface="+mn-ea"/>
                <a:cs typeface="+mn-cs"/>
              </a:rPr>
              <a:t>songID</a:t>
            </a:r>
            <a:r>
              <a:rPr lang="de-DE" sz="1200" b="0" i="0" u="none" strike="noStrike" kern="1200" dirty="0">
                <a:solidFill>
                  <a:schemeClr val="tx1"/>
                </a:solidFill>
                <a:effectLst/>
                <a:latin typeface="+mn-lt"/>
                <a:ea typeface="+mn-ea"/>
                <a:cs typeface="+mn-cs"/>
              </a:rPr>
              <a:t> setzt sich aus der </a:t>
            </a:r>
            <a:r>
              <a:rPr lang="de-DE" sz="1200" b="0" i="0" u="none" strike="noStrike" kern="1200" dirty="0" err="1">
                <a:solidFill>
                  <a:schemeClr val="tx1"/>
                </a:solidFill>
                <a:effectLst/>
                <a:latin typeface="+mn-lt"/>
                <a:ea typeface="+mn-ea"/>
                <a:cs typeface="+mn-cs"/>
              </a:rPr>
              <a:t>partyID</a:t>
            </a:r>
            <a:r>
              <a:rPr lang="de-DE" sz="1200" b="0" i="0" u="none" strike="noStrike" kern="1200" dirty="0">
                <a:solidFill>
                  <a:schemeClr val="tx1"/>
                </a:solidFill>
                <a:effectLst/>
                <a:latin typeface="+mn-lt"/>
                <a:ea typeface="+mn-ea"/>
                <a:cs typeface="+mn-cs"/>
              </a:rPr>
              <a:t> und der von Spotify genutzten </a:t>
            </a:r>
            <a:r>
              <a:rPr lang="de-DE" sz="1200" b="0" i="0" u="none" strike="noStrike" kern="1200" dirty="0" err="1">
                <a:solidFill>
                  <a:schemeClr val="tx1"/>
                </a:solidFill>
                <a:effectLst/>
                <a:latin typeface="+mn-lt"/>
                <a:ea typeface="+mn-ea"/>
                <a:cs typeface="+mn-cs"/>
              </a:rPr>
              <a:t>songID</a:t>
            </a:r>
            <a:r>
              <a:rPr lang="de-DE" sz="1200" b="0" i="0" u="none" strike="noStrike" kern="1200" dirty="0">
                <a:solidFill>
                  <a:schemeClr val="tx1"/>
                </a:solidFill>
                <a:effectLst/>
                <a:latin typeface="+mn-lt"/>
                <a:ea typeface="+mn-ea"/>
                <a:cs typeface="+mn-cs"/>
              </a:rPr>
              <a:t> zusammen. Somit genügt für eine nach Votes geordnete Rückgabe der Lieder einer Veranstaltung eine Abfrage der Song Collection mit der </a:t>
            </a:r>
            <a:r>
              <a:rPr lang="de-DE" sz="1200" b="0" i="0" u="none" strike="noStrike" kern="1200" dirty="0" err="1">
                <a:solidFill>
                  <a:schemeClr val="tx1"/>
                </a:solidFill>
                <a:effectLst/>
                <a:latin typeface="+mn-lt"/>
                <a:ea typeface="+mn-ea"/>
                <a:cs typeface="+mn-cs"/>
              </a:rPr>
              <a:t>partyID</a:t>
            </a:r>
            <a:r>
              <a:rPr lang="de-DE" sz="1200" b="0" i="0" u="none" strike="noStrike" kern="1200" dirty="0">
                <a:solidFill>
                  <a:schemeClr val="tx1"/>
                </a:solidFill>
                <a:effectLst/>
                <a:latin typeface="+mn-lt"/>
                <a:ea typeface="+mn-ea"/>
                <a:cs typeface="+mn-cs"/>
              </a:rPr>
              <a:t>. Da MongoDB automatisch einen Index für die gespeicherten IDs führt ist diese Abfrage sehr effizient.</a:t>
            </a:r>
            <a:endParaRPr lang="de-DE" sz="1200" i="0" dirty="0">
              <a:latin typeface="+mn-lt"/>
              <a:ea typeface="SF Pro Display" pitchFamily="2" charset="0"/>
              <a:cs typeface="Times New Roman" panose="02020603050405020304" pitchFamily="18" charset="0"/>
            </a:endParaRPr>
          </a:p>
          <a:p>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8</a:t>
            </a:fld>
            <a:endParaRPr lang="de-DE"/>
          </a:p>
        </p:txBody>
      </p:sp>
    </p:spTree>
    <p:extLst>
      <p:ext uri="{BB962C8B-B14F-4D97-AF65-F5344CB8AC3E}">
        <p14:creationId xmlns:p14="http://schemas.microsoft.com/office/powerpoint/2010/main" val="319839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Dieser </a:t>
            </a:r>
            <a:r>
              <a:rPr lang="de-DE" sz="1200" dirty="0" err="1">
                <a:latin typeface="+mn-lt"/>
              </a:rPr>
              <a:t>Codeblog</a:t>
            </a:r>
            <a:r>
              <a:rPr lang="de-DE" sz="1200" dirty="0">
                <a:latin typeface="+mn-lt"/>
              </a:rPr>
              <a:t> zeigt den Vorteil, den die geschachtelte Datenstruktur ermöglicht. Für jeden neuen Song wird zuerst geprüft, ob der Interpret bereits in der Datenbank gespeichert ist. Ist dies nicht der Fall, so wird der </a:t>
            </a:r>
            <a:r>
              <a:rPr lang="de-DE" sz="1200" kern="1200" dirty="0">
                <a:solidFill>
                  <a:schemeClr val="tx1"/>
                </a:solidFill>
                <a:latin typeface="+mn-lt"/>
                <a:ea typeface="SF Pro Display" pitchFamily="2" charset="0"/>
                <a:cs typeface="Times New Roman" panose="02020603050405020304" pitchFamily="18" charset="0"/>
              </a:rPr>
              <a:t>Interpret</a:t>
            </a:r>
            <a:r>
              <a:rPr lang="de-DE" sz="1200" dirty="0">
                <a:latin typeface="+mn-lt"/>
              </a:rPr>
              <a:t> neu angelegt und das Lied als neuer Song in der Datenbank gespeichert. Ist der Interpret bereits vorhanden wird geprüft ob auch der Song bereits vorhanden ist.</a:t>
            </a:r>
          </a:p>
          <a:p>
            <a:endParaRPr lang="de-DE" sz="1200" dirty="0">
              <a:latin typeface="+mn-lt"/>
            </a:endParaRPr>
          </a:p>
          <a:p>
            <a:r>
              <a:rPr lang="de-DE" sz="1200" dirty="0">
                <a:latin typeface="+mn-lt"/>
              </a:rPr>
              <a:t>Beim ersten Nutzer Tests konnte festgestellt werden, dass die 50 Top Songs meist von weniger als 20 verschiedenen Interpreten stammen. So kann die Anzahl der zu durchlaufenden Daten deutlich gesenkt werden, wenn in erster Instanz nach dem Künstler gesucht wird. </a:t>
            </a:r>
          </a:p>
          <a:p>
            <a:endParaRPr lang="de-DE" sz="1200" dirty="0">
              <a:latin typeface="+mn-lt"/>
            </a:endParaRPr>
          </a:p>
          <a:p>
            <a:r>
              <a:rPr lang="de-DE" sz="1200" dirty="0">
                <a:latin typeface="+mn-lt"/>
              </a:rPr>
              <a:t>Ist der Song noch nicht vorhanden so wird dieser neu in der Datenbank angelegt und in das Array der Lieder dieses Künstlers hinzugefügt. Ist der Song bereits vorhanden so wird der </a:t>
            </a:r>
            <a:r>
              <a:rPr lang="de-DE" sz="1200" dirty="0" err="1">
                <a:latin typeface="+mn-lt"/>
              </a:rPr>
              <a:t>voteCount</a:t>
            </a:r>
            <a:r>
              <a:rPr lang="de-DE" sz="1200" dirty="0">
                <a:latin typeface="+mn-lt"/>
              </a:rPr>
              <a:t> des Songs um eins erhöht.</a:t>
            </a:r>
          </a:p>
        </p:txBody>
      </p:sp>
      <p:sp>
        <p:nvSpPr>
          <p:cNvPr id="4" name="Foliennummernplatzhalter 3"/>
          <p:cNvSpPr>
            <a:spLocks noGrp="1"/>
          </p:cNvSpPr>
          <p:nvPr>
            <p:ph type="sldNum" sz="quarter" idx="5"/>
          </p:nvPr>
        </p:nvSpPr>
        <p:spPr/>
        <p:txBody>
          <a:bodyPr/>
          <a:lstStyle/>
          <a:p>
            <a:fld id="{1EF8FC04-6E23-664B-8252-049B28E9486A}" type="slidenum">
              <a:rPr lang="de-DE" smtClean="0"/>
              <a:t>9</a:t>
            </a:fld>
            <a:endParaRPr lang="de-DE"/>
          </a:p>
        </p:txBody>
      </p:sp>
    </p:spTree>
    <p:extLst>
      <p:ext uri="{BB962C8B-B14F-4D97-AF65-F5344CB8AC3E}">
        <p14:creationId xmlns:p14="http://schemas.microsoft.com/office/powerpoint/2010/main" val="426737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2D56C-DC10-F34A-9CB3-1DE86AC6E06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B4AAEEB-D478-ED48-96A8-88D2293FA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9F4D1FC-7FD7-064D-93F7-51C1BBE8AB36}"/>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5" name="Fußzeilenplatzhalter 4">
            <a:extLst>
              <a:ext uri="{FF2B5EF4-FFF2-40B4-BE49-F238E27FC236}">
                <a16:creationId xmlns:a16="http://schemas.microsoft.com/office/drawing/2014/main" id="{4E6CEA52-BBF9-A74C-9BAE-A4363FE5C2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0E7BF-EFF3-5F4F-AC8A-1D1A0275940C}"/>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74714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2939EE-5C81-B74E-B956-2EAABC7B931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C28EB0-311E-F14A-A5BA-96558E00CE4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5B69F4F-C242-6841-951F-96CA4B87618A}"/>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5" name="Fußzeilenplatzhalter 4">
            <a:extLst>
              <a:ext uri="{FF2B5EF4-FFF2-40B4-BE49-F238E27FC236}">
                <a16:creationId xmlns:a16="http://schemas.microsoft.com/office/drawing/2014/main" id="{626855E2-205E-E64A-AA6D-52F8B5A5FD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B418E08-F3D6-2E40-85F9-65B2B1AD14B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36997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DFDFAF6-BAAD-4E4C-B270-69A066EA4DA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26E857E-5AFD-EF4E-A3D4-137A834DDD6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F8F467-A511-A84D-95D1-CE69491362B9}"/>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5" name="Fußzeilenplatzhalter 4">
            <a:extLst>
              <a:ext uri="{FF2B5EF4-FFF2-40B4-BE49-F238E27FC236}">
                <a16:creationId xmlns:a16="http://schemas.microsoft.com/office/drawing/2014/main" id="{2ABBA36A-52A5-F246-AA47-86C4AA4A714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37B469-46AE-6D48-BE6D-B8D0DD3E2B2A}"/>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93965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8F10FF-2C88-F044-B688-2DAAEC67A1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E3F71-E79D-8C4A-8E1D-0676FF99E4D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A2543-7D98-8243-B85F-FF94067F9E8C}"/>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5" name="Fußzeilenplatzhalter 4">
            <a:extLst>
              <a:ext uri="{FF2B5EF4-FFF2-40B4-BE49-F238E27FC236}">
                <a16:creationId xmlns:a16="http://schemas.microsoft.com/office/drawing/2014/main" id="{C29C8A1F-2FD7-F145-ADFD-4856CFA0CC7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E8A523-A1B9-7B49-8F8D-EEA22E0DD61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421727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C7433-EC7E-5E4A-A765-EDFF872FAD7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13F0433-8605-D74C-943E-3C260D407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ED5D135-1116-6746-B1E0-E35AD912EE9E}"/>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5" name="Fußzeilenplatzhalter 4">
            <a:extLst>
              <a:ext uri="{FF2B5EF4-FFF2-40B4-BE49-F238E27FC236}">
                <a16:creationId xmlns:a16="http://schemas.microsoft.com/office/drawing/2014/main" id="{B6F0C0A1-E0AD-9947-A8DB-04EBEAA6A2F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2D928A1-4792-3546-95FE-C68BB7E9CDDB}"/>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89577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3BA8-EC20-E64A-B653-FF3D53008A7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8AF2563-CF32-CC47-817C-C6CE0C0EB9D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3DBEB63-6B1C-EC41-9F54-85C0645F1D3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F987686-5F56-0747-B580-2F413ECED27B}"/>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6" name="Fußzeilenplatzhalter 5">
            <a:extLst>
              <a:ext uri="{FF2B5EF4-FFF2-40B4-BE49-F238E27FC236}">
                <a16:creationId xmlns:a16="http://schemas.microsoft.com/office/drawing/2014/main" id="{1452290D-DA0E-1742-AF28-EB749E8C873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D3DE0F8-A2BA-5446-91C9-0C4984368D7D}"/>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623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12913-6D6D-FE46-8FCB-E9F1C576F20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72329E-8BBD-3E48-8038-0D37F79F8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FB9A80C-1CB9-A949-B4F3-5FD18D3757A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041D460-AE8D-F84F-BB09-1ADDDF0A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11C084-4A46-7C40-B7BD-15B58540A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2BA8EE5-2D3F-5B4E-A2B5-9345D97AECF1}"/>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8" name="Fußzeilenplatzhalter 7">
            <a:extLst>
              <a:ext uri="{FF2B5EF4-FFF2-40B4-BE49-F238E27FC236}">
                <a16:creationId xmlns:a16="http://schemas.microsoft.com/office/drawing/2014/main" id="{E501CE06-F3B1-1C4E-A380-4B494CC82349}"/>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EA0FD0-BAD5-EF48-8F97-67A7900E134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14339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A10D5-3A85-CD44-AC46-370AACE9FF6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316E073-B071-2C47-8CA9-6BE83B257E28}"/>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4" name="Fußzeilenplatzhalter 3">
            <a:extLst>
              <a:ext uri="{FF2B5EF4-FFF2-40B4-BE49-F238E27FC236}">
                <a16:creationId xmlns:a16="http://schemas.microsoft.com/office/drawing/2014/main" id="{72DC0A42-7E08-C940-B6EB-75904F206CA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B929271-233E-714A-8A28-54A0AA82A498}"/>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45433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5ADEC3-A69C-594F-90B4-6AB96B9A1F96}"/>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3" name="Fußzeilenplatzhalter 2">
            <a:extLst>
              <a:ext uri="{FF2B5EF4-FFF2-40B4-BE49-F238E27FC236}">
                <a16:creationId xmlns:a16="http://schemas.microsoft.com/office/drawing/2014/main" id="{E9DF57D2-1261-2E49-91AE-47AEE0B5E7E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A43FA58-8540-D34C-B0C0-A5AB1B6DB2CF}"/>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8785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C873A-7F1B-E643-8ADC-C78CF9E88A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0313DE4-4A4C-3246-BE23-95D95B555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1FABE7-1C14-9443-8B43-2BFE636E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D208E0-CE66-D648-8984-7D77CEBE90BA}"/>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6" name="Fußzeilenplatzhalter 5">
            <a:extLst>
              <a:ext uri="{FF2B5EF4-FFF2-40B4-BE49-F238E27FC236}">
                <a16:creationId xmlns:a16="http://schemas.microsoft.com/office/drawing/2014/main" id="{BF97BABE-F8FC-2843-838C-0AA2FDA361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7C77F16-1B77-3844-849F-EC0FC043779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78024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4AFDB-F079-C348-90C5-AAD414038E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8CE6917-085C-1949-A51C-6C4A386D2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678960F-28BF-0F4A-B1B7-A7C94654E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DFB4E2-28BF-D045-808A-DA8CF8D2EB07}"/>
              </a:ext>
            </a:extLst>
          </p:cNvPr>
          <p:cNvSpPr>
            <a:spLocks noGrp="1"/>
          </p:cNvSpPr>
          <p:nvPr>
            <p:ph type="dt" sz="half" idx="10"/>
          </p:nvPr>
        </p:nvSpPr>
        <p:spPr/>
        <p:txBody>
          <a:bodyPr/>
          <a:lstStyle/>
          <a:p>
            <a:fld id="{7D1E6FC2-1665-4E44-BDC7-C9E6E3C70591}" type="datetimeFigureOut">
              <a:rPr lang="de-DE" smtClean="0"/>
              <a:t>10.01.21</a:t>
            </a:fld>
            <a:endParaRPr lang="de-DE"/>
          </a:p>
        </p:txBody>
      </p:sp>
      <p:sp>
        <p:nvSpPr>
          <p:cNvPr id="6" name="Fußzeilenplatzhalter 5">
            <a:extLst>
              <a:ext uri="{FF2B5EF4-FFF2-40B4-BE49-F238E27FC236}">
                <a16:creationId xmlns:a16="http://schemas.microsoft.com/office/drawing/2014/main" id="{D8240F4E-536C-7B41-AC82-890BA46C58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0CDEC9-8FFA-3446-8A8A-66788F4ACCB3}"/>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988218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C8EE14A-2BE5-AA44-8AD4-6B80EF455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582E2AF-A0B8-0345-91AE-2593F069A4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68C06C7-2DAE-0643-BD4E-0F1FE613E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E6FC2-1665-4E44-BDC7-C9E6E3C70591}" type="datetimeFigureOut">
              <a:rPr lang="de-DE" smtClean="0"/>
              <a:t>10.01.21</a:t>
            </a:fld>
            <a:endParaRPr lang="de-DE"/>
          </a:p>
        </p:txBody>
      </p:sp>
      <p:sp>
        <p:nvSpPr>
          <p:cNvPr id="5" name="Fußzeilenplatzhalter 4">
            <a:extLst>
              <a:ext uri="{FF2B5EF4-FFF2-40B4-BE49-F238E27FC236}">
                <a16:creationId xmlns:a16="http://schemas.microsoft.com/office/drawing/2014/main" id="{06EFB131-5E89-8D49-8BE5-C01E9C8BB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05E59CD-D9EE-C841-825E-D26656C9D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0D93D-62D0-FC46-8BCE-ACF84D085DAD}" type="slidenum">
              <a:rPr lang="de-DE" smtClean="0"/>
              <a:t>‹Nr.›</a:t>
            </a:fld>
            <a:endParaRPr lang="de-DE"/>
          </a:p>
        </p:txBody>
      </p:sp>
    </p:spTree>
    <p:extLst>
      <p:ext uri="{BB962C8B-B14F-4D97-AF65-F5344CB8AC3E}">
        <p14:creationId xmlns:p14="http://schemas.microsoft.com/office/powerpoint/2010/main" val="249590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s.google.com/web/fundamentals/primers/service-worker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party-together-server.herokuapp.com/parties" TargetMode="External"/><Relationship Id="rId4" Type="http://schemas.openxmlformats.org/officeDocument/2006/relationships/hyperlink" Target="https://party-together.herokuapp.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eveloper.spotify.com/assets/AuthG_ImplicitGrant.pn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1774208"/>
            <a:ext cx="12192000" cy="50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D9F4F1C9-1152-F045-A806-3A8070D2904C}"/>
              </a:ext>
            </a:extLst>
          </p:cNvPr>
          <p:cNvSpPr>
            <a:spLocks noGrp="1"/>
          </p:cNvSpPr>
          <p:nvPr>
            <p:ph type="ctrTitle"/>
          </p:nvPr>
        </p:nvSpPr>
        <p:spPr>
          <a:xfrm>
            <a:off x="887105" y="1076555"/>
            <a:ext cx="4803500" cy="1341913"/>
          </a:xfrm>
          <a:effectLst/>
        </p:spPr>
        <p:txBody>
          <a:bodyPr anchor="ctr">
            <a:normAutofit/>
          </a:bodyPr>
          <a:lstStyle/>
          <a:p>
            <a:r>
              <a:rPr lang="de-DE" sz="7200" b="1" dirty="0">
                <a:latin typeface="SF Pro Display" pitchFamily="2" charset="0"/>
                <a:ea typeface="SF Pro Display" pitchFamily="2" charset="0"/>
                <a:cs typeface="Arial" panose="020B0604020202020204" pitchFamily="34" charset="0"/>
              </a:rPr>
              <a:t>Audit 3</a:t>
            </a:r>
          </a:p>
        </p:txBody>
      </p:sp>
      <p:sp>
        <p:nvSpPr>
          <p:cNvPr id="5" name="Rechteck 4">
            <a:extLst>
              <a:ext uri="{FF2B5EF4-FFF2-40B4-BE49-F238E27FC236}">
                <a16:creationId xmlns:a16="http://schemas.microsoft.com/office/drawing/2014/main" id="{8A12165F-687E-9E49-981B-B5660461BEBA}"/>
              </a:ext>
            </a:extLst>
          </p:cNvPr>
          <p:cNvSpPr/>
          <p:nvPr/>
        </p:nvSpPr>
        <p:spPr>
          <a:xfrm>
            <a:off x="2415653" y="3270665"/>
            <a:ext cx="9050463" cy="830997"/>
          </a:xfrm>
          <a:prstGeom prst="rect">
            <a:avLst/>
          </a:prstGeom>
        </p:spPr>
        <p:txBody>
          <a:bodyPr wrap="square">
            <a:spAutoFit/>
          </a:bodyPr>
          <a:lstStyle/>
          <a:p>
            <a:pPr algn="r"/>
            <a:r>
              <a:rPr lang="de-DE" sz="1050" u="none" strike="noStrike" dirty="0">
                <a:effectLst/>
                <a:latin typeface="SF Pro Display" pitchFamily="2" charset="0"/>
                <a:ea typeface="SF Pro Display" pitchFamily="2" charset="0"/>
              </a:rPr>
              <a:t> </a:t>
            </a:r>
            <a:r>
              <a:rPr lang="de-DE" sz="2400" b="1" u="none" strike="noStrike" dirty="0">
                <a:effectLst/>
                <a:latin typeface="SF Pro Display" pitchFamily="2" charset="0"/>
                <a:ea typeface="SF Pro Display" pitchFamily="2" charset="0"/>
              </a:rPr>
              <a:t>Ermöglichung einer demokratisch basierten Musikwahl bei Partys und Veranstaltungen</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15653" y="4056277"/>
            <a:ext cx="9050463" cy="461665"/>
          </a:xfrm>
          <a:prstGeom prst="rect">
            <a:avLst/>
          </a:prstGeom>
        </p:spPr>
        <p:txBody>
          <a:bodyPr wrap="square">
            <a:spAutoFit/>
          </a:bodyPr>
          <a:lstStyle/>
          <a:p>
            <a:pPr algn="r"/>
            <a:r>
              <a:rPr lang="de-DE" sz="1050" u="none" strike="noStrike" dirty="0">
                <a:solidFill>
                  <a:schemeClr val="bg1"/>
                </a:solidFill>
                <a:effectLst/>
                <a:latin typeface="SF Pro Display" pitchFamily="2" charset="0"/>
                <a:ea typeface="SF Pro Display" pitchFamily="2" charset="0"/>
              </a:rPr>
              <a:t> </a:t>
            </a:r>
            <a:r>
              <a:rPr lang="de-DE" sz="2400" b="1" u="none" strike="noStrike" dirty="0">
                <a:solidFill>
                  <a:schemeClr val="bg1"/>
                </a:solidFill>
                <a:effectLst/>
                <a:latin typeface="SF Pro Display" pitchFamily="2" charset="0"/>
                <a:ea typeface="SF Pro Display" pitchFamily="2" charset="0"/>
              </a:rPr>
              <a:t>Bogdan Krenz, Carlos Bystron</a:t>
            </a:r>
            <a:endParaRPr lang="de-DE" sz="1050" b="1" dirty="0">
              <a:solidFill>
                <a:schemeClr val="bg1"/>
              </a:solidFill>
              <a:latin typeface="SF Pro Display" pitchFamily="2" charset="0"/>
              <a:ea typeface="SF Pro Display" pitchFamily="2" charset="0"/>
            </a:endParaRPr>
          </a:p>
        </p:txBody>
      </p:sp>
    </p:spTree>
    <p:extLst>
      <p:ext uri="{BB962C8B-B14F-4D97-AF65-F5344CB8AC3E}">
        <p14:creationId xmlns:p14="http://schemas.microsoft.com/office/powerpoint/2010/main" val="314028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1588640"/>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Eine simple Anwendung des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a:t>
            </a:r>
            <a:r>
              <a:rPr lang="de-DE" sz="1600" dirty="0">
                <a:latin typeface="SF Compact Display Light" panose="020B0304030202060204" pitchFamily="34" charset="77"/>
                <a:ea typeface="SF Pro Display" pitchFamily="2" charset="0"/>
                <a:cs typeface="Times New Roman" panose="02020603050405020304" pitchFamily="18" charset="0"/>
              </a:rPr>
              <a:t> Services zum Versenden von Push Benachrichtigungen soll die Nutzung veranschaulichen und uns helfen Möglichkeiten und Grenzen beim Versenden von Benachrichtigungen besser einschätzen zu können.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Push </a:t>
            </a:r>
            <a:r>
              <a:rPr lang="de-DE" sz="3200" b="1" dirty="0" err="1">
                <a:latin typeface="SF Pro Display" pitchFamily="2" charset="0"/>
                <a:ea typeface="SF Pro Display" pitchFamily="2" charset="0"/>
                <a:cs typeface="Arial" panose="020B0604020202020204" pitchFamily="34" charset="0"/>
              </a:rPr>
              <a:t>Notifications</a:t>
            </a:r>
            <a:endParaRPr lang="de-DE" sz="3200" b="1" dirty="0">
              <a:latin typeface="SF Pro Display" pitchFamily="2" charset="0"/>
              <a:ea typeface="SF Pro Display" pitchFamily="2" charset="0"/>
              <a:cs typeface="Arial" panose="020B0604020202020204" pitchFamily="34" charset="0"/>
            </a:endParaRP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5016758"/>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Der Push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a:t>
            </a:r>
            <a:r>
              <a:rPr lang="de-DE" sz="1600" dirty="0">
                <a:latin typeface="SF Compact Display Light" panose="020B0304030202060204" pitchFamily="34" charset="77"/>
                <a:ea typeface="SF Pro Display" pitchFamily="2" charset="0"/>
                <a:cs typeface="Times New Roman" panose="02020603050405020304" pitchFamily="18" charset="0"/>
              </a:rPr>
              <a:t> Service funktioniert anders anders als erwartet, kann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Notifications</a:t>
            </a:r>
            <a:r>
              <a:rPr lang="de-DE" sz="1600" dirty="0">
                <a:latin typeface="SF Compact Display Light" panose="020B0304030202060204" pitchFamily="34" charset="77"/>
                <a:ea typeface="SF Pro Display" pitchFamily="2" charset="0"/>
                <a:cs typeface="Times New Roman" panose="02020603050405020304" pitchFamily="18" charset="0"/>
              </a:rPr>
              <a:t> nicht zustellen bzw. den User nicht benachrichtigen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Fehlende Erfahrung mit dem versenden von Push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Notifications</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können erfolgreich zugestellt werden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kommen nicht an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sind zeitlich stark verzögert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werden nicht sichtbar (aufwecken des Bildschirms, ggf. Vibration oder Ton) zugestellt</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Wählen eines anderen PSN Services</a:t>
            </a:r>
          </a:p>
        </p:txBody>
      </p:sp>
    </p:spTree>
    <p:extLst>
      <p:ext uri="{BB962C8B-B14F-4D97-AF65-F5344CB8AC3E}">
        <p14:creationId xmlns:p14="http://schemas.microsoft.com/office/powerpoint/2010/main" val="300777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95F7A8A-633A-F949-9F5D-B83FD0AFB397}"/>
              </a:ext>
            </a:extLst>
          </p:cNvPr>
          <p:cNvSpPr/>
          <p:nvPr/>
        </p:nvSpPr>
        <p:spPr>
          <a:xfrm>
            <a:off x="471693" y="6193136"/>
            <a:ext cx="6104556" cy="246221"/>
          </a:xfrm>
          <a:prstGeom prst="rect">
            <a:avLst/>
          </a:prstGeom>
        </p:spPr>
        <p:txBody>
          <a:bodyPr wrap="none">
            <a:spAutoFit/>
          </a:bodyPr>
          <a:lstStyle/>
          <a:p>
            <a:r>
              <a:rPr lang="de-DE" sz="1000" dirty="0">
                <a:latin typeface="SF Compact Display Light" panose="020B0304030202060204" pitchFamily="34" charset="77"/>
                <a:ea typeface="SF Pro Display" pitchFamily="2" charset="0"/>
                <a:cs typeface="Times New Roman" panose="02020603050405020304" pitchFamily="18" charset="0"/>
              </a:rPr>
              <a:t>Grafik entnommen unter: Quelle: </a:t>
            </a:r>
            <a:r>
              <a:rPr lang="de-DE" sz="1000" dirty="0">
                <a:latin typeface="SF Compact Display Light" panose="020B0304030202060204" pitchFamily="34" charset="77"/>
                <a:ea typeface="SF Pro Display" pitchFamily="2" charset="0"/>
                <a:cs typeface="Times New Roman" panose="02020603050405020304" pitchFamily="18" charset="0"/>
                <a:hlinkClick r:id="rId3"/>
              </a:rPr>
              <a:t>https://developers.google.com/web/fundamentals/primers/service-workers</a:t>
            </a:r>
            <a:endParaRPr lang="de-DE" sz="1000" dirty="0">
              <a:latin typeface="SF Compact Display Light" panose="020B0304030202060204" pitchFamily="34" charset="77"/>
              <a:ea typeface="SF Pro Display" pitchFamily="2" charset="0"/>
              <a:cs typeface="Times New Roman" panose="02020603050405020304" pitchFamily="18" charset="0"/>
            </a:endParaRP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Push </a:t>
            </a:r>
            <a:r>
              <a:rPr lang="de-DE" sz="3200" b="1" dirty="0" err="1">
                <a:latin typeface="SF Pro Display" pitchFamily="2" charset="0"/>
                <a:ea typeface="SF Pro Display" pitchFamily="2" charset="0"/>
                <a:cs typeface="Arial" panose="020B0604020202020204" pitchFamily="34" charset="0"/>
              </a:rPr>
              <a:t>Notifications</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8E61EC50-60A6-E64F-8DF9-CA3755D202A0}"/>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7DEFA103-6A29-9947-8842-D180AC94E44E}"/>
              </a:ext>
            </a:extLst>
          </p:cNvPr>
          <p:cNvSpPr/>
          <p:nvPr/>
        </p:nvSpPr>
        <p:spPr>
          <a:xfrm>
            <a:off x="8247529" y="1471387"/>
            <a:ext cx="3804563" cy="2835135"/>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Service Worker werden genutzt um Push Benachrichtigungen zuzustellen</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Implementierung funktioniert nicht in allen Browsern </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Service Worker laufen im Browser des Clients im Hintergrund, Hören auf Events und führen Code in Folge dieser aus</a:t>
            </a:r>
          </a:p>
        </p:txBody>
      </p:sp>
      <p:pic>
        <p:nvPicPr>
          <p:cNvPr id="10" name="Grafik 9">
            <a:extLst>
              <a:ext uri="{FF2B5EF4-FFF2-40B4-BE49-F238E27FC236}">
                <a16:creationId xmlns:a16="http://schemas.microsoft.com/office/drawing/2014/main" id="{03F6020F-152A-6A41-9C01-B90174B71E6C}"/>
              </a:ext>
            </a:extLst>
          </p:cNvPr>
          <p:cNvPicPr/>
          <p:nvPr/>
        </p:nvPicPr>
        <p:blipFill>
          <a:blip r:embed="rId4">
            <a:extLst>
              <a:ext uri="{28A0092B-C50C-407E-A947-70E740481C1C}">
                <a14:useLocalDpi xmlns:a14="http://schemas.microsoft.com/office/drawing/2010/main" val="0"/>
              </a:ext>
            </a:extLst>
          </a:blip>
          <a:stretch>
            <a:fillRect/>
          </a:stretch>
        </p:blipFill>
        <p:spPr>
          <a:xfrm>
            <a:off x="1554327" y="1404716"/>
            <a:ext cx="4897120" cy="4743450"/>
          </a:xfrm>
          <a:prstGeom prst="rect">
            <a:avLst/>
          </a:prstGeom>
        </p:spPr>
      </p:pic>
    </p:spTree>
    <p:extLst>
      <p:ext uri="{BB962C8B-B14F-4D97-AF65-F5344CB8AC3E}">
        <p14:creationId xmlns:p14="http://schemas.microsoft.com/office/powerpoint/2010/main" val="377766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a:latin typeface="SF Pro Display" pitchFamily="2" charset="0"/>
                <a:ea typeface="SF Pro Display" pitchFamily="2" charset="0"/>
                <a:cs typeface="Arial" panose="020B0604020202020204" pitchFamily="34" charset="0"/>
              </a:rPr>
              <a:t>Anwendungslogik</a:t>
            </a:r>
            <a:endParaRPr lang="de-DE" sz="3200" b="1" dirty="0">
              <a:latin typeface="SF Pro Display" pitchFamily="2" charset="0"/>
              <a:ea typeface="SF Pro Display" pitchFamily="2" charset="0"/>
              <a:cs typeface="Arial" panose="020B0604020202020204" pitchFamily="34" charset="0"/>
            </a:endParaRPr>
          </a:p>
        </p:txBody>
      </p:sp>
      <p:pic>
        <p:nvPicPr>
          <p:cNvPr id="17" name="Grafik 16">
            <a:extLst>
              <a:ext uri="{FF2B5EF4-FFF2-40B4-BE49-F238E27FC236}">
                <a16:creationId xmlns:a16="http://schemas.microsoft.com/office/drawing/2014/main" id="{0CEB8D76-C2FC-5D4C-A8CB-9C80900E4A09}"/>
              </a:ext>
            </a:extLst>
          </p:cNvPr>
          <p:cNvPicPr>
            <a:picLocks noChangeAspect="1"/>
          </p:cNvPicPr>
          <p:nvPr/>
        </p:nvPicPr>
        <p:blipFill>
          <a:blip r:embed="rId3"/>
          <a:stretch>
            <a:fillRect/>
          </a:stretch>
        </p:blipFill>
        <p:spPr>
          <a:xfrm>
            <a:off x="414002" y="1373992"/>
            <a:ext cx="10677378" cy="5278334"/>
          </a:xfrm>
          <a:prstGeom prst="rect">
            <a:avLst/>
          </a:prstGeom>
        </p:spPr>
      </p:pic>
    </p:spTree>
    <p:extLst>
      <p:ext uri="{BB962C8B-B14F-4D97-AF65-F5344CB8AC3E}">
        <p14:creationId xmlns:p14="http://schemas.microsoft.com/office/powerpoint/2010/main" val="146090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nhaltsplatzhalter 4">
            <a:extLst>
              <a:ext uri="{FF2B5EF4-FFF2-40B4-BE49-F238E27FC236}">
                <a16:creationId xmlns:a16="http://schemas.microsoft.com/office/drawing/2014/main" id="{2062FE4B-D368-AC46-924B-609D2717933A}"/>
              </a:ext>
            </a:extLst>
          </p:cNvPr>
          <p:cNvPicPr>
            <a:picLocks noGrp="1" noChangeAspect="1"/>
          </p:cNvPicPr>
          <p:nvPr>
            <p:ph idx="1"/>
          </p:nvPr>
        </p:nvPicPr>
        <p:blipFill rotWithShape="1">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2524180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a:extLst>
              <a:ext uri="{FF2B5EF4-FFF2-40B4-BE49-F238E27FC236}">
                <a16:creationId xmlns:a16="http://schemas.microsoft.com/office/drawing/2014/main" id="{DB84496C-7832-E146-A943-2BE474D98E17}"/>
              </a:ext>
            </a:extLst>
          </p:cNvPr>
          <p:cNvPicPr>
            <a:picLocks noChangeAspect="1"/>
          </p:cNvPicPr>
          <p:nvPr/>
        </p:nvPicPr>
        <p:blipFill rotWithShape="1">
          <a:blip r:embed="rId3"/>
          <a:srcRect b="19"/>
          <a:stretch/>
        </p:blipFill>
        <p:spPr>
          <a:xfrm>
            <a:off x="0" y="720"/>
            <a:ext cx="12192000" cy="6856560"/>
          </a:xfrm>
          <a:prstGeom prst="rect">
            <a:avLst/>
          </a:prstGeom>
        </p:spPr>
      </p:pic>
    </p:spTree>
    <p:extLst>
      <p:ext uri="{BB962C8B-B14F-4D97-AF65-F5344CB8AC3E}">
        <p14:creationId xmlns:p14="http://schemas.microsoft.com/office/powerpoint/2010/main" val="3027095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87721A9D-B5B1-F040-9ED0-53BDC8A03A9D}"/>
              </a:ext>
            </a:extLst>
          </p:cNvPr>
          <p:cNvPicPr>
            <a:picLocks noChangeAspect="1"/>
          </p:cNvPicPr>
          <p:nvPr/>
        </p:nvPicPr>
        <p:blipFill rotWithShape="1">
          <a:blip r:embed="rId3"/>
          <a:srcRect t="55482" b="6657"/>
          <a:stretch/>
        </p:blipFill>
        <p:spPr>
          <a:xfrm>
            <a:off x="0" y="3678092"/>
            <a:ext cx="12192000" cy="2595906"/>
          </a:xfrm>
          <a:prstGeom prst="rect">
            <a:avLst/>
          </a:prstGeom>
        </p:spPr>
      </p:pic>
      <p:sp>
        <p:nvSpPr>
          <p:cNvPr id="8" name="Rechteck 7">
            <a:extLst>
              <a:ext uri="{FF2B5EF4-FFF2-40B4-BE49-F238E27FC236}">
                <a16:creationId xmlns:a16="http://schemas.microsoft.com/office/drawing/2014/main" id="{525D3F20-96CD-AB45-883F-B406A43281ED}"/>
              </a:ext>
            </a:extLst>
          </p:cNvPr>
          <p:cNvSpPr/>
          <p:nvPr/>
        </p:nvSpPr>
        <p:spPr>
          <a:xfrm rot="5400000">
            <a:off x="5006124" y="-3850862"/>
            <a:ext cx="2179749"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2636748" y="2326609"/>
            <a:ext cx="7331236" cy="788421"/>
          </a:xfrm>
          <a:prstGeom prst="rect">
            <a:avLst/>
          </a:prstGeom>
        </p:spPr>
        <p:txBody>
          <a:bodyPr wrap="square">
            <a:spAutoFit/>
          </a:bodyPr>
          <a:lstStyle/>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Client Anwendung 	</a:t>
            </a:r>
            <a:r>
              <a:rPr lang="de-DE" sz="1600" dirty="0">
                <a:latin typeface="SF Compact Display Light" panose="020B0304030202060204" pitchFamily="34" charset="77"/>
                <a:ea typeface="SF Pro Display" pitchFamily="2" charset="0"/>
                <a:cs typeface="Times New Roman" panose="02020603050405020304" pitchFamily="18" charset="0"/>
                <a:hlinkClick r:id="rId4"/>
              </a:rPr>
              <a:t>https://party-together.herokuapp.com</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Server Zugang	</a:t>
            </a:r>
            <a:r>
              <a:rPr lang="de-DE" sz="1600" dirty="0">
                <a:latin typeface="SF Compact Display Light" panose="020B0304030202060204" pitchFamily="34" charset="77"/>
                <a:ea typeface="SF Pro Display" pitchFamily="2" charset="0"/>
                <a:cs typeface="Times New Roman" panose="02020603050405020304" pitchFamily="18" charset="0"/>
                <a:hlinkClick r:id="rId5"/>
              </a:rPr>
              <a:t>https://party-together-server.herokuapp.com/parties</a:t>
            </a:r>
            <a:endParaRPr lang="de-DE" sz="1600" b="1" dirty="0">
              <a:latin typeface="SF Compact Display Light" panose="020B0304030202060204" pitchFamily="34" charset="77"/>
              <a:ea typeface="SF Pro Display" pitchFamily="2" charset="0"/>
              <a:cs typeface="Times New Roman" panose="02020603050405020304" pitchFamily="18" charset="0"/>
            </a:endParaRPr>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Vertikaler Prototyp</a:t>
            </a:r>
          </a:p>
        </p:txBody>
      </p:sp>
      <p:pic>
        <p:nvPicPr>
          <p:cNvPr id="7" name="Grafik 6">
            <a:extLst>
              <a:ext uri="{FF2B5EF4-FFF2-40B4-BE49-F238E27FC236}">
                <a16:creationId xmlns:a16="http://schemas.microsoft.com/office/drawing/2014/main" id="{B8B98B2F-3F4D-D143-A922-E52534364074}"/>
              </a:ext>
            </a:extLst>
          </p:cNvPr>
          <p:cNvPicPr>
            <a:picLocks noChangeAspect="1"/>
          </p:cNvPicPr>
          <p:nvPr/>
        </p:nvPicPr>
        <p:blipFill>
          <a:blip r:embed="rId6"/>
          <a:stretch>
            <a:fillRect/>
          </a:stretch>
        </p:blipFill>
        <p:spPr>
          <a:xfrm>
            <a:off x="771635" y="1375250"/>
            <a:ext cx="1739780" cy="1739780"/>
          </a:xfrm>
          <a:prstGeom prst="rect">
            <a:avLst/>
          </a:prstGeom>
        </p:spPr>
      </p:pic>
    </p:spTree>
    <p:extLst>
      <p:ext uri="{BB962C8B-B14F-4D97-AF65-F5344CB8AC3E}">
        <p14:creationId xmlns:p14="http://schemas.microsoft.com/office/powerpoint/2010/main" val="1266045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B7AFDFB-D911-6340-9AD3-0B71C1D3DFE8}"/>
              </a:ext>
            </a:extLst>
          </p:cNvPr>
          <p:cNvSpPr txBox="1">
            <a:spLocks/>
          </p:cNvSpPr>
          <p:nvPr/>
        </p:nvSpPr>
        <p:spPr>
          <a:xfrm>
            <a:off x="956948" y="5116145"/>
            <a:ext cx="5566628"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Projektplan – Work </a:t>
            </a:r>
            <a:r>
              <a:rPr lang="de-DE" sz="3200" b="1" dirty="0" err="1">
                <a:latin typeface="SF Pro Display" pitchFamily="2" charset="0"/>
                <a:ea typeface="SF Pro Display" pitchFamily="2" charset="0"/>
                <a:cs typeface="Arial" panose="020B0604020202020204" pitchFamily="34" charset="0"/>
              </a:rPr>
              <a:t>planned</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EE3A841-E220-6447-A76E-9869E1C19215}"/>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Grafik 1">
            <a:extLst>
              <a:ext uri="{FF2B5EF4-FFF2-40B4-BE49-F238E27FC236}">
                <a16:creationId xmlns:a16="http://schemas.microsoft.com/office/drawing/2014/main" id="{60ABA8E5-DFB5-0940-A593-A95B46DB2699}"/>
              </a:ext>
            </a:extLst>
          </p:cNvPr>
          <p:cNvPicPr>
            <a:picLocks noChangeAspect="1"/>
          </p:cNvPicPr>
          <p:nvPr/>
        </p:nvPicPr>
        <p:blipFill>
          <a:blip r:embed="rId3"/>
          <a:stretch>
            <a:fillRect/>
          </a:stretch>
        </p:blipFill>
        <p:spPr>
          <a:xfrm>
            <a:off x="6060696" y="295987"/>
            <a:ext cx="5105400" cy="5308600"/>
          </a:xfrm>
          <a:prstGeom prst="rect">
            <a:avLst/>
          </a:prstGeom>
        </p:spPr>
      </p:pic>
      <p:pic>
        <p:nvPicPr>
          <p:cNvPr id="3" name="Grafik 2">
            <a:extLst>
              <a:ext uri="{FF2B5EF4-FFF2-40B4-BE49-F238E27FC236}">
                <a16:creationId xmlns:a16="http://schemas.microsoft.com/office/drawing/2014/main" id="{0C1D24CF-D4B2-4D4C-AD4B-EFADAEC6E773}"/>
              </a:ext>
            </a:extLst>
          </p:cNvPr>
          <p:cNvPicPr>
            <a:picLocks noChangeAspect="1"/>
          </p:cNvPicPr>
          <p:nvPr/>
        </p:nvPicPr>
        <p:blipFill>
          <a:blip r:embed="rId4"/>
          <a:stretch>
            <a:fillRect/>
          </a:stretch>
        </p:blipFill>
        <p:spPr>
          <a:xfrm>
            <a:off x="956948" y="285713"/>
            <a:ext cx="4965700" cy="4864100"/>
          </a:xfrm>
          <a:prstGeom prst="rect">
            <a:avLst/>
          </a:prstGeom>
        </p:spPr>
      </p:pic>
    </p:spTree>
    <p:extLst>
      <p:ext uri="{BB962C8B-B14F-4D97-AF65-F5344CB8AC3E}">
        <p14:creationId xmlns:p14="http://schemas.microsoft.com/office/powerpoint/2010/main" val="238825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1B57A23B-D040-8845-ACB6-29BC3BC80736}"/>
              </a:ext>
              <a:ext uri="{C183D7F6-B498-43B3-948B-1728B52AA6E4}">
                <adec:decorative xmlns:adec="http://schemas.microsoft.com/office/drawing/2017/decorative" val="1"/>
              </a:ext>
            </a:extLst>
          </p:cNvPr>
          <p:cNvPicPr>
            <a:picLocks noChangeAspect="1"/>
          </p:cNvPicPr>
          <p:nvPr/>
        </p:nvPicPr>
        <p:blipFill rotWithShape="1">
          <a:blip r:embed="rId3"/>
          <a:srcRect b="15731"/>
          <a:stretch/>
        </p:blipFill>
        <p:spPr>
          <a:xfrm>
            <a:off x="0" y="0"/>
            <a:ext cx="12192000" cy="6858000"/>
          </a:xfrm>
          <a:prstGeom prst="rect">
            <a:avLst/>
          </a:prstGeom>
        </p:spPr>
      </p:pic>
    </p:spTree>
    <p:extLst>
      <p:ext uri="{BB962C8B-B14F-4D97-AF65-F5344CB8AC3E}">
        <p14:creationId xmlns:p14="http://schemas.microsoft.com/office/powerpoint/2010/main" val="3195315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63A3B74-13AA-AE42-8CB3-BAE94523CA5D}"/>
              </a:ext>
            </a:extLst>
          </p:cNvPr>
          <p:cNvSpPr/>
          <p:nvPr/>
        </p:nvSpPr>
        <p:spPr>
          <a:xfrm rot="5400000">
            <a:off x="7323051" y="1989051"/>
            <a:ext cx="6858000" cy="28798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descr="Ein Bild, das Text, drinnen, Stapel enthält.&#10;&#10;Automatisch generierte Beschreibung">
            <a:extLst>
              <a:ext uri="{FF2B5EF4-FFF2-40B4-BE49-F238E27FC236}">
                <a16:creationId xmlns:a16="http://schemas.microsoft.com/office/drawing/2014/main" id="{A9F5A4F7-D816-094A-A0EB-F1E78B5306BE}"/>
              </a:ext>
            </a:extLst>
          </p:cNvPr>
          <p:cNvPicPr>
            <a:picLocks noChangeAspect="1"/>
          </p:cNvPicPr>
          <p:nvPr/>
        </p:nvPicPr>
        <p:blipFill>
          <a:blip r:embed="rId3"/>
          <a:stretch>
            <a:fillRect/>
          </a:stretch>
        </p:blipFill>
        <p:spPr>
          <a:xfrm>
            <a:off x="0" y="0"/>
            <a:ext cx="4572000" cy="6858000"/>
          </a:xfrm>
          <a:prstGeom prst="rect">
            <a:avLst/>
          </a:prstGeom>
        </p:spPr>
      </p:pic>
      <p:sp>
        <p:nvSpPr>
          <p:cNvPr id="6" name="Titel 1">
            <a:extLst>
              <a:ext uri="{FF2B5EF4-FFF2-40B4-BE49-F238E27FC236}">
                <a16:creationId xmlns:a16="http://schemas.microsoft.com/office/drawing/2014/main" id="{4D4FC278-CAD5-3A4F-AF66-B0C3C6065E02}"/>
              </a:ext>
            </a:extLst>
          </p:cNvPr>
          <p:cNvSpPr txBox="1">
            <a:spLocks/>
          </p:cNvSpPr>
          <p:nvPr/>
        </p:nvSpPr>
        <p:spPr>
          <a:xfrm>
            <a:off x="5299213" y="329891"/>
            <a:ext cx="3040681"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500" b="1" dirty="0">
                <a:latin typeface="SF Pro Display" pitchFamily="2" charset="0"/>
                <a:ea typeface="SF Pro Display" pitchFamily="2" charset="0"/>
                <a:cs typeface="Arial" panose="020B0604020202020204" pitchFamily="34" charset="0"/>
              </a:rPr>
              <a:t>Der Inhalt</a:t>
            </a:r>
          </a:p>
        </p:txBody>
      </p:sp>
      <p:sp>
        <p:nvSpPr>
          <p:cNvPr id="8" name="Rechteck 7">
            <a:extLst>
              <a:ext uri="{FF2B5EF4-FFF2-40B4-BE49-F238E27FC236}">
                <a16:creationId xmlns:a16="http://schemas.microsoft.com/office/drawing/2014/main" id="{3461DC71-0059-D643-820B-12D46ADF5363}"/>
              </a:ext>
            </a:extLst>
          </p:cNvPr>
          <p:cNvSpPr>
            <a:spLocks noChangeAspect="1"/>
          </p:cNvSpPr>
          <p:nvPr/>
        </p:nvSpPr>
        <p:spPr>
          <a:xfrm>
            <a:off x="5299213" y="1765115"/>
            <a:ext cx="4335118" cy="3772892"/>
          </a:xfrm>
          <a:prstGeom prst="rect">
            <a:avLst/>
          </a:prstGeom>
        </p:spPr>
        <p:txBody>
          <a:bodyPr wrap="square" anchor="t">
            <a:spAutoFit/>
          </a:bodyPr>
          <a:lstStyle/>
          <a:p>
            <a:pPr algn="r">
              <a:lnSpc>
                <a:spcPct val="170000"/>
              </a:lnSpc>
            </a:pPr>
            <a:r>
              <a:rPr lang="de-DE" sz="2400" b="1" dirty="0">
                <a:latin typeface="SF Pro Display" pitchFamily="2" charset="0"/>
                <a:ea typeface="SF Pro Display" pitchFamily="2" charset="0"/>
              </a:rPr>
              <a:t>Realisierung </a:t>
            </a:r>
            <a:r>
              <a:rPr lang="de-DE" sz="2400" b="1" dirty="0" err="1">
                <a:latin typeface="SF Pro Display" pitchFamily="2" charset="0"/>
                <a:ea typeface="SF Pro Display" pitchFamily="2" charset="0"/>
              </a:rPr>
              <a:t>PoCs</a:t>
            </a:r>
            <a:r>
              <a:rPr lang="de-DE" sz="2400" b="1" dirty="0">
                <a:latin typeface="SF Pro Display" pitchFamily="2" charset="0"/>
                <a:ea typeface="SF Pro Display" pitchFamily="2" charset="0"/>
              </a:rPr>
              <a:t>・</a:t>
            </a:r>
          </a:p>
          <a:p>
            <a:pPr algn="r">
              <a:lnSpc>
                <a:spcPct val="170000"/>
              </a:lnSpc>
            </a:pPr>
            <a:r>
              <a:rPr lang="de-DE" sz="2400" b="1" dirty="0">
                <a:latin typeface="SF Pro Display" pitchFamily="2" charset="0"/>
                <a:ea typeface="SF Pro Display" pitchFamily="2" charset="0"/>
              </a:rPr>
              <a:t>Anwendungslogik ・</a:t>
            </a:r>
          </a:p>
          <a:p>
            <a:pPr algn="r">
              <a:lnSpc>
                <a:spcPct val="170000"/>
              </a:lnSpc>
            </a:pPr>
            <a:r>
              <a:rPr lang="de-DE" sz="2400" b="1" dirty="0">
                <a:latin typeface="SF Pro Display" pitchFamily="2" charset="0"/>
                <a:ea typeface="SF Pro Display" pitchFamily="2" charset="0"/>
              </a:rPr>
              <a:t>User Flow Modelle ・</a:t>
            </a:r>
          </a:p>
          <a:p>
            <a:pPr algn="r">
              <a:lnSpc>
                <a:spcPct val="170000"/>
              </a:lnSpc>
            </a:pPr>
            <a:r>
              <a:rPr lang="de-DE" sz="2400" b="1" dirty="0">
                <a:latin typeface="SF Pro Display" pitchFamily="2" charset="0"/>
                <a:ea typeface="SF Pro Display" pitchFamily="2" charset="0"/>
              </a:rPr>
              <a:t>Vertikaler Prototyp ・</a:t>
            </a:r>
          </a:p>
          <a:p>
            <a:pPr algn="r">
              <a:lnSpc>
                <a:spcPct val="170000"/>
              </a:lnSpc>
            </a:pPr>
            <a:r>
              <a:rPr lang="de-DE" sz="2400" b="1" dirty="0">
                <a:latin typeface="SF Pro Display" pitchFamily="2" charset="0"/>
                <a:ea typeface="SF Pro Display" pitchFamily="2" charset="0"/>
              </a:rPr>
              <a:t>Projektplan・</a:t>
            </a:r>
          </a:p>
          <a:p>
            <a:pPr algn="r">
              <a:lnSpc>
                <a:spcPct val="170000"/>
              </a:lnSpc>
            </a:pPr>
            <a:endParaRPr lang="de-DE" sz="2400" b="1" dirty="0">
              <a:latin typeface="SF Pro Display" pitchFamily="2" charset="0"/>
              <a:ea typeface="SF Pro Display" pitchFamily="2" charset="0"/>
            </a:endParaRPr>
          </a:p>
        </p:txBody>
      </p:sp>
    </p:spTree>
    <p:extLst>
      <p:ext uri="{BB962C8B-B14F-4D97-AF65-F5344CB8AC3E}">
        <p14:creationId xmlns:p14="http://schemas.microsoft.com/office/powerpoint/2010/main" val="159315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382925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Im bestmöglichen Fall soll eine Authentifizierung der NutzerInnen über eine Weiterleitung zur App des Anbieters auf dem Smartphone erfolgen. Dies soll durch die Nutzung von </a:t>
            </a:r>
            <a:r>
              <a:rPr lang="de-DE" sz="1600" dirty="0" err="1">
                <a:latin typeface="SF Compact Display Light" panose="020B0304030202060204" pitchFamily="34" charset="77"/>
                <a:ea typeface="SF Pro Display" pitchFamily="2" charset="0"/>
                <a:cs typeface="Times New Roman" panose="02020603050405020304" pitchFamily="18" charset="0"/>
              </a:rPr>
              <a:t>Deeplinks</a:t>
            </a:r>
            <a:r>
              <a:rPr lang="de-DE" sz="1600" dirty="0">
                <a:latin typeface="SF Compact Display Light" panose="020B0304030202060204" pitchFamily="34" charset="77"/>
                <a:ea typeface="SF Pro Display" pitchFamily="2" charset="0"/>
                <a:cs typeface="Times New Roman" panose="02020603050405020304" pitchFamily="18" charset="0"/>
              </a:rPr>
              <a:t> ermöglicht werden. Dort kann dann der Nutzung zugestimmt und die zu teilenden Daten gewählt werden. Dies ermöglicht ein Anmelden ohne die Eingabe eines Passwortes durch die NutzerInnen. Es ist davon auszugehen, dass der überwiegende Teil der NutzerInnen die App ihres jeweiligen Streaming Dienstes auf dem Smartphone installiert hat. Für die NutzerInnen, die die App nicht installiert haben soll eine Authentifizierung mit Email und Passwort ermöglicht werden.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User Authentication</a:t>
            </a: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5509200"/>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Authentifizierung beim Streaming Anbieter ist nicht wie geplant mit einem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zur App des Anbieters möglich</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Login Prozess könnte zu lange dauern und NutzerInnen vergraulen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NutzerInnen wissen Benutzername und Passwort ihres Streaming Anbieters nicht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des Streaming Anbieters ist instabil und zwischenzeitlich nicht erreichbar</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Eine erfolgreiche Authentifizierung hat stattgefunden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Die Anmeldung durch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ist möglich</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Eine erfolgreiche Authentifizierung via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ist nicht möglich</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Anmeldung ist lediglich über Email und Passwort möglich</a:t>
            </a:r>
          </a:p>
        </p:txBody>
      </p:sp>
    </p:spTree>
    <p:extLst>
      <p:ext uri="{BB962C8B-B14F-4D97-AF65-F5344CB8AC3E}">
        <p14:creationId xmlns:p14="http://schemas.microsoft.com/office/powerpoint/2010/main" val="244837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User Authentication</a:t>
            </a:r>
          </a:p>
        </p:txBody>
      </p:sp>
      <p:sp>
        <p:nvSpPr>
          <p:cNvPr id="8" name="Rechteck 7">
            <a:extLst>
              <a:ext uri="{FF2B5EF4-FFF2-40B4-BE49-F238E27FC236}">
                <a16:creationId xmlns:a16="http://schemas.microsoft.com/office/drawing/2014/main" id="{D5A4FCE1-4241-A447-9850-BB74EC64D306}"/>
              </a:ext>
            </a:extLst>
          </p:cNvPr>
          <p:cNvSpPr/>
          <p:nvPr/>
        </p:nvSpPr>
        <p:spPr>
          <a:xfrm>
            <a:off x="8247529" y="1471387"/>
            <a:ext cx="3804563" cy="3450688"/>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Authentisierung bei Spotify mit </a:t>
            </a:r>
            <a:r>
              <a:rPr lang="de-DE" sz="1600" b="1" dirty="0" err="1">
                <a:latin typeface="SF Compact Display Light" panose="020B0304030202060204" pitchFamily="34" charset="77"/>
                <a:ea typeface="SF Pro Display" pitchFamily="2" charset="0"/>
                <a:cs typeface="Times New Roman" panose="02020603050405020304" pitchFamily="18" charset="0"/>
              </a:rPr>
              <a:t>Implicit</a:t>
            </a:r>
            <a:r>
              <a:rPr lang="de-DE" sz="1600" b="1" dirty="0">
                <a:latin typeface="SF Compact Display Light" panose="020B0304030202060204" pitchFamily="34" charset="77"/>
                <a:ea typeface="SF Pro Display" pitchFamily="2" charset="0"/>
                <a:cs typeface="Times New Roman" panose="02020603050405020304" pitchFamily="18" charset="0"/>
              </a:rPr>
              <a:t> Grant </a:t>
            </a:r>
            <a:r>
              <a:rPr lang="de-DE" sz="1600" dirty="0">
                <a:latin typeface="SF Compact Display Light" panose="020B0304030202060204" pitchFamily="34" charset="77"/>
                <a:ea typeface="SF Pro Display" pitchFamily="2" charset="0"/>
                <a:cs typeface="Times New Roman" panose="02020603050405020304" pitchFamily="18" charset="0"/>
              </a:rPr>
              <a:t>(RFC 6749 )</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Abwicklung über Client entlastet Server</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Bei vielen Geräten keine Eingabe von Email/PW nötig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Token wird lediglich einmalig genutzt</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Token muss nicht gespeichert werden</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kein Bedarf für Token Refresh</a:t>
            </a:r>
          </a:p>
        </p:txBody>
      </p:sp>
      <p:pic>
        <p:nvPicPr>
          <p:cNvPr id="2" name="Grafik 1">
            <a:extLst>
              <a:ext uri="{FF2B5EF4-FFF2-40B4-BE49-F238E27FC236}">
                <a16:creationId xmlns:a16="http://schemas.microsoft.com/office/drawing/2014/main" id="{BEFB7DC9-722E-A447-B262-26486E06CF8C}"/>
              </a:ext>
            </a:extLst>
          </p:cNvPr>
          <p:cNvPicPr>
            <a:picLocks noChangeAspect="1"/>
          </p:cNvPicPr>
          <p:nvPr/>
        </p:nvPicPr>
        <p:blipFill>
          <a:blip r:embed="rId3"/>
          <a:stretch>
            <a:fillRect/>
          </a:stretch>
        </p:blipFill>
        <p:spPr>
          <a:xfrm>
            <a:off x="375902" y="1471387"/>
            <a:ext cx="7253970" cy="4848412"/>
          </a:xfrm>
          <a:prstGeom prst="rect">
            <a:avLst/>
          </a:prstGeom>
        </p:spPr>
      </p:pic>
      <p:sp>
        <p:nvSpPr>
          <p:cNvPr id="3" name="Rechteck 2">
            <a:extLst>
              <a:ext uri="{FF2B5EF4-FFF2-40B4-BE49-F238E27FC236}">
                <a16:creationId xmlns:a16="http://schemas.microsoft.com/office/drawing/2014/main" id="{7AEB6125-40BA-4E4B-B023-A0168412F9BE}"/>
              </a:ext>
            </a:extLst>
          </p:cNvPr>
          <p:cNvSpPr/>
          <p:nvPr/>
        </p:nvSpPr>
        <p:spPr>
          <a:xfrm>
            <a:off x="471693" y="6193136"/>
            <a:ext cx="4964821" cy="430887"/>
          </a:xfrm>
          <a:prstGeom prst="rect">
            <a:avLst/>
          </a:prstGeom>
        </p:spPr>
        <p:txBody>
          <a:bodyPr wrap="none">
            <a:spAutoFit/>
          </a:bodyPr>
          <a:lstStyle/>
          <a:p>
            <a:r>
              <a:rPr lang="de-DE" sz="1000" dirty="0">
                <a:latin typeface="SF Compact Display Light" panose="020B0304030202060204" pitchFamily="34" charset="77"/>
                <a:ea typeface="SF Pro Display" pitchFamily="2" charset="0"/>
                <a:cs typeface="Times New Roman" panose="02020603050405020304" pitchFamily="18" charset="0"/>
              </a:rPr>
              <a:t>Grafik entnommen unter: </a:t>
            </a:r>
            <a:r>
              <a:rPr lang="de-DE" sz="1000" dirty="0">
                <a:latin typeface="SF Compact Display Light" panose="020B0304030202060204" pitchFamily="34" charset="77"/>
                <a:ea typeface="SF Pro Display" pitchFamily="2" charset="0"/>
                <a:cs typeface="Times New Roman" panose="02020603050405020304" pitchFamily="18" charset="0"/>
                <a:hlinkClick r:id="rId4"/>
              </a:rPr>
              <a:t>https://developer.spotify.com/assets/AuthG_ImplicitGrant.png</a:t>
            </a:r>
            <a:endParaRPr lang="de-DE" sz="1000" dirty="0">
              <a:latin typeface="SF Compact Display Light" panose="020B0304030202060204" pitchFamily="34" charset="77"/>
              <a:ea typeface="SF Pro Display" pitchFamily="2" charset="0"/>
              <a:cs typeface="Times New Roman" panose="02020603050405020304" pitchFamily="18" charset="0"/>
            </a:endParaRPr>
          </a:p>
          <a:p>
            <a:endParaRPr lang="de-DE" sz="1200" dirty="0">
              <a:latin typeface="SF Compact Display Light" panose="020B0304030202060204" pitchFamily="34" charset="77"/>
              <a:ea typeface="SF Pro Display" pitchFamily="2" charset="0"/>
              <a:cs typeface="Times New Roman" panose="02020603050405020304" pitchFamily="18" charset="0"/>
            </a:endParaRPr>
          </a:p>
        </p:txBody>
      </p:sp>
    </p:spTree>
    <p:extLst>
      <p:ext uri="{BB962C8B-B14F-4D97-AF65-F5344CB8AC3E}">
        <p14:creationId xmlns:p14="http://schemas.microsoft.com/office/powerpoint/2010/main" val="349704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254890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Eine passendes Datenbanksystem wird gewählt ein Schema entwickelt und die DB mit ersten Testdaten gefüllt. Dabei soll insbesondere geprüft werden, ob gewünschte Zugriffsgeschwindigkeiten erreicht werden können, die Persistenz sowie Integrität gewährleistet ist und die Datenbank auch sehr große </a:t>
            </a:r>
            <a:r>
              <a:rPr lang="de-DE" sz="1600" dirty="0" err="1">
                <a:latin typeface="SF Compact Display Light" panose="020B0304030202060204" pitchFamily="34" charset="77"/>
                <a:ea typeface="SF Pro Display" pitchFamily="2" charset="0"/>
                <a:cs typeface="Times New Roman" panose="02020603050405020304" pitchFamily="18" charset="0"/>
              </a:rPr>
              <a:t>traffic</a:t>
            </a:r>
            <a:r>
              <a:rPr lang="de-DE" sz="1600" dirty="0">
                <a:latin typeface="SF Compact Display Light" panose="020B0304030202060204" pitchFamily="34" charset="77"/>
                <a:ea typeface="SF Pro Display" pitchFamily="2" charset="0"/>
                <a:cs typeface="Times New Roman" panose="02020603050405020304" pitchFamily="18" charset="0"/>
              </a:rPr>
              <a:t>, welche bei Großveranstaltungen auftreten könnte, verarbeiten kann.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6247864"/>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Datenbankabfragen könnten bei Veranstaltungen mit vielen Gästen zu lange Dauern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Datenunabhängige Struktur kann nicht gewährleistet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Integrität der Datenbank kann nicht sichergestellt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Persistenz -&gt; Daten können bei Systemabsturz verloren gehen (besonders gespielte Lieder u. Präferenzen der Zuhörenden)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bildet gewünschtes Schema ab</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kann gewünschte Zugriffsgeschwindigkeiten erreichen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hält hoher </a:t>
            </a:r>
            <a:r>
              <a:rPr lang="de-DE" sz="1600" dirty="0" err="1">
                <a:latin typeface="SF Compact Display Light" panose="020B0304030202060204" pitchFamily="34" charset="77"/>
                <a:ea typeface="SF Pro Display" pitchFamily="2" charset="0"/>
                <a:cs typeface="Times New Roman" panose="02020603050405020304" pitchFamily="18" charset="0"/>
              </a:rPr>
              <a:t>traffic</a:t>
            </a:r>
            <a:r>
              <a:rPr lang="de-DE" sz="1600" dirty="0">
                <a:latin typeface="SF Compact Display Light" panose="020B0304030202060204" pitchFamily="34" charset="77"/>
                <a:ea typeface="SF Pro Display" pitchFamily="2" charset="0"/>
                <a:cs typeface="Times New Roman" panose="02020603050405020304" pitchFamily="18" charset="0"/>
              </a:rPr>
              <a:t> stand</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Benötigte Daten können nicht rechtzeitig bzw. gar nicht abgerufen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bricht bei großer Traffic zusammen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Wechsel des Datenbanksystems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Anpassen des Schemas</a:t>
            </a:r>
          </a:p>
        </p:txBody>
      </p:sp>
    </p:spTree>
    <p:extLst>
      <p:ext uri="{BB962C8B-B14F-4D97-AF65-F5344CB8AC3E}">
        <p14:creationId xmlns:p14="http://schemas.microsoft.com/office/powerpoint/2010/main" val="2657478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0CA842EB-9AD3-3942-A789-55C92BAE3B81}"/>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76DEC589-6295-7A43-B613-C394DC1D618D}"/>
              </a:ext>
            </a:extLst>
          </p:cNvPr>
          <p:cNvSpPr/>
          <p:nvPr/>
        </p:nvSpPr>
        <p:spPr>
          <a:xfrm>
            <a:off x="8247529" y="1471387"/>
            <a:ext cx="3804563" cy="4374018"/>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Als Datenbanksystem wurde MongoDB gewählt</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Dokumentenstruktur mit Schachtelung ermöglicht schnelle Prüfung ob Song vorhanden ist sowie Zuordnung neuer Songs</a:t>
            </a:r>
          </a:p>
          <a:p>
            <a:pPr marL="285750" indent="-285750">
              <a:lnSpc>
                <a:spcPct val="125000"/>
              </a:lnSpc>
              <a:buFont typeface="Arial" panose="020B0604020202020204" pitchFamily="34" charset="0"/>
              <a:buChar char="•"/>
            </a:pPr>
            <a:r>
              <a:rPr lang="de-DE" sz="1600" dirty="0" err="1">
                <a:latin typeface="SF Compact Display Light" panose="020B0304030202060204" pitchFamily="34" charset="77"/>
                <a:ea typeface="SF Pro Display" pitchFamily="2" charset="0"/>
                <a:cs typeface="Times New Roman" panose="02020603050405020304" pitchFamily="18" charset="0"/>
              </a:rPr>
              <a:t>Outlier</a:t>
            </a:r>
            <a:r>
              <a:rPr lang="de-DE" sz="1600" dirty="0">
                <a:latin typeface="SF Compact Display Light" panose="020B0304030202060204" pitchFamily="34" charset="77"/>
                <a:ea typeface="SF Pro Display" pitchFamily="2" charset="0"/>
                <a:cs typeface="Times New Roman" panose="02020603050405020304" pitchFamily="18" charset="0"/>
              </a:rPr>
              <a:t> Pattern hilft große und kleine Veranstaltung mit Datenstruktur abdecken zu können</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MongoDB als SaaS hilft bei schnellem </a:t>
            </a:r>
            <a:r>
              <a:rPr lang="de-DE" sz="1600" dirty="0" err="1">
                <a:latin typeface="SF Compact Display Light" panose="020B0304030202060204" pitchFamily="34" charset="77"/>
                <a:ea typeface="SF Pro Display" pitchFamily="2" charset="0"/>
                <a:cs typeface="Times New Roman" panose="02020603050405020304" pitchFamily="18" charset="0"/>
              </a:rPr>
              <a:t>Deployment</a:t>
            </a:r>
            <a:r>
              <a:rPr lang="de-DE" sz="1600" dirty="0">
                <a:latin typeface="SF Compact Display Light" panose="020B0304030202060204" pitchFamily="34" charset="77"/>
                <a:ea typeface="SF Pro Display" pitchFamily="2" charset="0"/>
                <a:cs typeface="Times New Roman" panose="02020603050405020304" pitchFamily="18" charset="0"/>
              </a:rPr>
              <a:t> während der Entwicklung und ist später gut skalierbar</a:t>
            </a:r>
          </a:p>
          <a:p>
            <a:pPr>
              <a:lnSpc>
                <a:spcPct val="125000"/>
              </a:lnSpc>
            </a:pPr>
            <a:endParaRPr lang="de-DE" sz="1600" dirty="0">
              <a:latin typeface="SF Compact Display Light" panose="020B0304030202060204" pitchFamily="34" charset="77"/>
              <a:ea typeface="SF Pro Display" pitchFamily="2" charset="0"/>
              <a:cs typeface="Times New Roman" panose="02020603050405020304" pitchFamily="18" charset="0"/>
            </a:endParaRPr>
          </a:p>
        </p:txBody>
      </p:sp>
      <p:pic>
        <p:nvPicPr>
          <p:cNvPr id="3" name="Grafik 2">
            <a:extLst>
              <a:ext uri="{FF2B5EF4-FFF2-40B4-BE49-F238E27FC236}">
                <a16:creationId xmlns:a16="http://schemas.microsoft.com/office/drawing/2014/main" id="{9E7FA561-7C95-444C-B23E-7A31BC61AED1}"/>
              </a:ext>
            </a:extLst>
          </p:cNvPr>
          <p:cNvPicPr>
            <a:picLocks noChangeAspect="1"/>
          </p:cNvPicPr>
          <p:nvPr/>
        </p:nvPicPr>
        <p:blipFill rotWithShape="1">
          <a:blip r:embed="rId3"/>
          <a:srcRect r="11370" b="939"/>
          <a:stretch/>
        </p:blipFill>
        <p:spPr>
          <a:xfrm>
            <a:off x="375903" y="1609213"/>
            <a:ext cx="6096000" cy="4985710"/>
          </a:xfrm>
          <a:prstGeom prst="rect">
            <a:avLst/>
          </a:prstGeom>
        </p:spPr>
      </p:pic>
      <p:pic>
        <p:nvPicPr>
          <p:cNvPr id="4" name="Grafik 3">
            <a:extLst>
              <a:ext uri="{FF2B5EF4-FFF2-40B4-BE49-F238E27FC236}">
                <a16:creationId xmlns:a16="http://schemas.microsoft.com/office/drawing/2014/main" id="{6BA1E2DD-F437-F646-9829-5C1939150CE7}"/>
              </a:ext>
            </a:extLst>
          </p:cNvPr>
          <p:cNvPicPr>
            <a:picLocks noChangeAspect="1"/>
          </p:cNvPicPr>
          <p:nvPr/>
        </p:nvPicPr>
        <p:blipFill>
          <a:blip r:embed="rId4"/>
          <a:stretch>
            <a:fillRect/>
          </a:stretch>
        </p:blipFill>
        <p:spPr>
          <a:xfrm>
            <a:off x="426701" y="1113857"/>
            <a:ext cx="4432662" cy="563636"/>
          </a:xfrm>
          <a:prstGeom prst="rect">
            <a:avLst/>
          </a:prstGeom>
        </p:spPr>
      </p:pic>
    </p:spTree>
    <p:extLst>
      <p:ext uri="{BB962C8B-B14F-4D97-AF65-F5344CB8AC3E}">
        <p14:creationId xmlns:p14="http://schemas.microsoft.com/office/powerpoint/2010/main" val="130616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254890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Bei diesem PoC soll sichergestellt werden, dass die benötigten Informationen von der API abgefragt und anonymisiert in unserer systemeigenen DB gespeichert werden können. Insbesondere soll bei diesem PoC die durchschnittlich übermittelte Anzahl von Liedern sowie die Zugriffsgeschwindigkeit der API ermittelt werden. Des Weiteren sollen die </a:t>
            </a:r>
            <a:r>
              <a:rPr lang="de-DE" sz="1600" dirty="0" err="1">
                <a:latin typeface="SF Compact Display Light" panose="020B0304030202060204" pitchFamily="34" charset="77"/>
                <a:ea typeface="SF Pro Display" pitchFamily="2" charset="0"/>
                <a:cs typeface="Times New Roman" panose="02020603050405020304" pitchFamily="18" charset="0"/>
              </a:rPr>
              <a:t>request</a:t>
            </a:r>
            <a:r>
              <a:rPr lang="de-DE" sz="1600" dirty="0">
                <a:latin typeface="SF Compact Display Light" panose="020B0304030202060204" pitchFamily="34" charset="77"/>
                <a:ea typeface="SF Pro Display" pitchFamily="2" charset="0"/>
                <a:cs typeface="Times New Roman" panose="02020603050405020304" pitchFamily="18" charset="0"/>
              </a:rPr>
              <a:t> Parameter für das künftige System ermittelt und getestet werden.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API und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5016758"/>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benötigten Ressourcen werden durch die API nicht zur Verfügung gestellt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Persistenz -&gt; Daten können bei Systemabsturz verloren gehen (besonders gespielte Lieder u. Präferenzen der Zuhörenden)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des Streaming Anbieters ist instabil und zwischenzeitlich nicht erreichbar</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Ressourcen können in angemessener Zeit von API abgerufen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liefert die benötigten Daten</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Benötigte Daten können nicht rechtzeitig bzw. gar nicht abgerufen werden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Wechsel der API</a:t>
            </a:r>
          </a:p>
        </p:txBody>
      </p:sp>
    </p:spTree>
    <p:extLst>
      <p:ext uri="{BB962C8B-B14F-4D97-AF65-F5344CB8AC3E}">
        <p14:creationId xmlns:p14="http://schemas.microsoft.com/office/powerpoint/2010/main" val="42764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API und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6D49FBE-3321-7747-A989-6CDA60A3B41B}"/>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F3A614EE-3C96-3041-AA0B-61F554E1BC07}"/>
              </a:ext>
            </a:extLst>
          </p:cNvPr>
          <p:cNvSpPr/>
          <p:nvPr/>
        </p:nvSpPr>
        <p:spPr>
          <a:xfrm>
            <a:off x="8247529" y="1471387"/>
            <a:ext cx="3804563" cy="3758465"/>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User-Top-Read-</a:t>
            </a:r>
            <a:r>
              <a:rPr lang="de-DE" sz="1600" dirty="0" err="1">
                <a:latin typeface="SF Compact Display Light" panose="020B0304030202060204" pitchFamily="34" charset="77"/>
                <a:ea typeface="SF Pro Display" pitchFamily="2" charset="0"/>
                <a:cs typeface="Times New Roman" panose="02020603050405020304" pitchFamily="18" charset="0"/>
              </a:rPr>
              <a:t>Scope</a:t>
            </a:r>
            <a:r>
              <a:rPr lang="de-DE" sz="1600" dirty="0">
                <a:latin typeface="SF Compact Display Light" panose="020B0304030202060204" pitchFamily="34" charset="77"/>
                <a:ea typeface="SF Pro Display" pitchFamily="2" charset="0"/>
                <a:cs typeface="Times New Roman" panose="02020603050405020304" pitchFamily="18" charset="0"/>
              </a:rPr>
              <a:t> gewährt Nutzern ein hohes Maß an Privatsphäre</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Normalisierung der Datenstruktur wird nicht angestrebt</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Songs können mehrfach in DB abgespeichert werden</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Ermöglicht effizientere Datenbankabfragen</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Songs gehören immer zu einer Party und enthalten ihre Votes</a:t>
            </a:r>
          </a:p>
        </p:txBody>
      </p:sp>
      <p:pic>
        <p:nvPicPr>
          <p:cNvPr id="2" name="Grafik 1">
            <a:extLst>
              <a:ext uri="{FF2B5EF4-FFF2-40B4-BE49-F238E27FC236}">
                <a16:creationId xmlns:a16="http://schemas.microsoft.com/office/drawing/2014/main" id="{8AFFF5C2-52DC-514A-BC65-C3FE54921D46}"/>
              </a:ext>
            </a:extLst>
          </p:cNvPr>
          <p:cNvPicPr>
            <a:picLocks noChangeAspect="1"/>
          </p:cNvPicPr>
          <p:nvPr/>
        </p:nvPicPr>
        <p:blipFill>
          <a:blip r:embed="rId3"/>
          <a:stretch>
            <a:fillRect/>
          </a:stretch>
        </p:blipFill>
        <p:spPr>
          <a:xfrm>
            <a:off x="487413" y="1461001"/>
            <a:ext cx="6820480" cy="2396617"/>
          </a:xfrm>
          <a:prstGeom prst="rect">
            <a:avLst/>
          </a:prstGeom>
        </p:spPr>
      </p:pic>
      <p:pic>
        <p:nvPicPr>
          <p:cNvPr id="13" name="Grafik 12">
            <a:extLst>
              <a:ext uri="{FF2B5EF4-FFF2-40B4-BE49-F238E27FC236}">
                <a16:creationId xmlns:a16="http://schemas.microsoft.com/office/drawing/2014/main" id="{32D42531-0FEF-C34E-8832-8E978EC08435}"/>
              </a:ext>
            </a:extLst>
          </p:cNvPr>
          <p:cNvPicPr>
            <a:picLocks noChangeAspect="1"/>
          </p:cNvPicPr>
          <p:nvPr/>
        </p:nvPicPr>
        <p:blipFill>
          <a:blip r:embed="rId4"/>
          <a:stretch>
            <a:fillRect/>
          </a:stretch>
        </p:blipFill>
        <p:spPr>
          <a:xfrm>
            <a:off x="487412" y="3857618"/>
            <a:ext cx="6820480" cy="2552982"/>
          </a:xfrm>
          <a:prstGeom prst="rect">
            <a:avLst/>
          </a:prstGeom>
        </p:spPr>
      </p:pic>
    </p:spTree>
    <p:extLst>
      <p:ext uri="{BB962C8B-B14F-4D97-AF65-F5344CB8AC3E}">
        <p14:creationId xmlns:p14="http://schemas.microsoft.com/office/powerpoint/2010/main" val="3591097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 API und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6D49FBE-3321-7747-A989-6CDA60A3B41B}"/>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Grafik 1">
            <a:extLst>
              <a:ext uri="{FF2B5EF4-FFF2-40B4-BE49-F238E27FC236}">
                <a16:creationId xmlns:a16="http://schemas.microsoft.com/office/drawing/2014/main" id="{8AFFF5C2-52DC-514A-BC65-C3FE54921D46}"/>
              </a:ext>
            </a:extLst>
          </p:cNvPr>
          <p:cNvPicPr>
            <a:picLocks noChangeAspect="1"/>
          </p:cNvPicPr>
          <p:nvPr/>
        </p:nvPicPr>
        <p:blipFill>
          <a:blip r:embed="rId3"/>
          <a:stretch>
            <a:fillRect/>
          </a:stretch>
        </p:blipFill>
        <p:spPr>
          <a:xfrm>
            <a:off x="487413" y="1461001"/>
            <a:ext cx="6820480" cy="2396617"/>
          </a:xfrm>
          <a:prstGeom prst="rect">
            <a:avLst/>
          </a:prstGeom>
        </p:spPr>
      </p:pic>
      <p:pic>
        <p:nvPicPr>
          <p:cNvPr id="13" name="Grafik 12">
            <a:extLst>
              <a:ext uri="{FF2B5EF4-FFF2-40B4-BE49-F238E27FC236}">
                <a16:creationId xmlns:a16="http://schemas.microsoft.com/office/drawing/2014/main" id="{32D42531-0FEF-C34E-8832-8E978EC08435}"/>
              </a:ext>
            </a:extLst>
          </p:cNvPr>
          <p:cNvPicPr>
            <a:picLocks noChangeAspect="1"/>
          </p:cNvPicPr>
          <p:nvPr/>
        </p:nvPicPr>
        <p:blipFill>
          <a:blip r:embed="rId4"/>
          <a:stretch>
            <a:fillRect/>
          </a:stretch>
        </p:blipFill>
        <p:spPr>
          <a:xfrm>
            <a:off x="487412" y="3857618"/>
            <a:ext cx="6820480" cy="2552982"/>
          </a:xfrm>
          <a:prstGeom prst="rect">
            <a:avLst/>
          </a:prstGeom>
        </p:spPr>
      </p:pic>
      <p:pic>
        <p:nvPicPr>
          <p:cNvPr id="14" name="Grafik 13">
            <a:extLst>
              <a:ext uri="{FF2B5EF4-FFF2-40B4-BE49-F238E27FC236}">
                <a16:creationId xmlns:a16="http://schemas.microsoft.com/office/drawing/2014/main" id="{0584F0D1-36E8-9D46-AB27-617B8CD4D03A}"/>
              </a:ext>
            </a:extLst>
          </p:cNvPr>
          <p:cNvPicPr>
            <a:picLocks noChangeAspect="1"/>
          </p:cNvPicPr>
          <p:nvPr/>
        </p:nvPicPr>
        <p:blipFill>
          <a:blip r:embed="rId5"/>
          <a:stretch>
            <a:fillRect/>
          </a:stretch>
        </p:blipFill>
        <p:spPr>
          <a:xfrm>
            <a:off x="487412" y="1113283"/>
            <a:ext cx="6820480" cy="5488670"/>
          </a:xfrm>
          <a:prstGeom prst="rect">
            <a:avLst/>
          </a:prstGeom>
        </p:spPr>
      </p:pic>
      <p:sp>
        <p:nvSpPr>
          <p:cNvPr id="8" name="Rechteck 7">
            <a:extLst>
              <a:ext uri="{FF2B5EF4-FFF2-40B4-BE49-F238E27FC236}">
                <a16:creationId xmlns:a16="http://schemas.microsoft.com/office/drawing/2014/main" id="{A21F0649-90B8-5E4F-A212-38F645942B35}"/>
              </a:ext>
            </a:extLst>
          </p:cNvPr>
          <p:cNvSpPr/>
          <p:nvPr/>
        </p:nvSpPr>
        <p:spPr>
          <a:xfrm>
            <a:off x="8247529" y="1471387"/>
            <a:ext cx="3804563" cy="3758465"/>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User-Top-Read-</a:t>
            </a:r>
            <a:r>
              <a:rPr lang="de-DE" sz="1600" dirty="0" err="1">
                <a:latin typeface="SF Compact Display Light" panose="020B0304030202060204" pitchFamily="34" charset="77"/>
                <a:ea typeface="SF Pro Display" pitchFamily="2" charset="0"/>
                <a:cs typeface="Times New Roman" panose="02020603050405020304" pitchFamily="18" charset="0"/>
              </a:rPr>
              <a:t>Scope</a:t>
            </a:r>
            <a:r>
              <a:rPr lang="de-DE" sz="1600" dirty="0">
                <a:latin typeface="SF Compact Display Light" panose="020B0304030202060204" pitchFamily="34" charset="77"/>
                <a:ea typeface="SF Pro Display" pitchFamily="2" charset="0"/>
                <a:cs typeface="Times New Roman" panose="02020603050405020304" pitchFamily="18" charset="0"/>
              </a:rPr>
              <a:t> gewährt Nutzern ein hohes Maß an Privatsphäre</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Normalisierung der Datenstruktur wird nicht angestrebt</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Songs können mehrfach in DB abgespeichert werden</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Ermöglicht effizientere Datenbankabfragen</a:t>
            </a:r>
          </a:p>
          <a:p>
            <a:pPr marL="742950" lvl="1" indent="-285750">
              <a:lnSpc>
                <a:spcPct val="125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Songs gehören immer zu einer Party und enthalten ihre Votes</a:t>
            </a:r>
          </a:p>
        </p:txBody>
      </p:sp>
    </p:spTree>
    <p:extLst>
      <p:ext uri="{BB962C8B-B14F-4D97-AF65-F5344CB8AC3E}">
        <p14:creationId xmlns:p14="http://schemas.microsoft.com/office/powerpoint/2010/main" val="312343547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3618</Words>
  <Application>Microsoft Macintosh PowerPoint</Application>
  <PresentationFormat>Breitbild</PresentationFormat>
  <Paragraphs>219</Paragraphs>
  <Slides>17</Slides>
  <Notes>17</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17</vt:i4>
      </vt:variant>
    </vt:vector>
  </HeadingPairs>
  <TitlesOfParts>
    <vt:vector size="26" baseType="lpstr">
      <vt:lpstr>Arial</vt:lpstr>
      <vt:lpstr>Calibri</vt:lpstr>
      <vt:lpstr>Calibri Light</vt:lpstr>
      <vt:lpstr>SF Compact Display</vt:lpstr>
      <vt:lpstr>SF Compact Display Light</vt:lpstr>
      <vt:lpstr>SF Compact Display Medium</vt:lpstr>
      <vt:lpstr>SF Pro Display</vt:lpstr>
      <vt:lpstr>Symbol</vt:lpstr>
      <vt:lpstr>Office</vt:lpstr>
      <vt:lpstr>Audit 3</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3</dc:title>
  <dc:creator>Microsoft Office User</dc:creator>
  <cp:lastModifiedBy>Microsoft Office User</cp:lastModifiedBy>
  <cp:revision>49</cp:revision>
  <cp:lastPrinted>2021-01-10T21:28:38Z</cp:lastPrinted>
  <dcterms:created xsi:type="dcterms:W3CDTF">2021-01-08T15:32:36Z</dcterms:created>
  <dcterms:modified xsi:type="dcterms:W3CDTF">2021-01-10T21:32:42Z</dcterms:modified>
</cp:coreProperties>
</file>